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561" r:id="rId3"/>
    <p:sldId id="601" r:id="rId4"/>
    <p:sldId id="518" r:id="rId5"/>
    <p:sldId id="602" r:id="rId6"/>
    <p:sldId id="603" r:id="rId7"/>
    <p:sldId id="604" r:id="rId8"/>
    <p:sldId id="605" r:id="rId9"/>
    <p:sldId id="636" r:id="rId10"/>
    <p:sldId id="565" r:id="rId11"/>
    <p:sldId id="606" r:id="rId12"/>
    <p:sldId id="609" r:id="rId13"/>
    <p:sldId id="590" r:id="rId14"/>
    <p:sldId id="591" r:id="rId15"/>
    <p:sldId id="592" r:id="rId16"/>
    <p:sldId id="593" r:id="rId17"/>
    <p:sldId id="594" r:id="rId18"/>
    <p:sldId id="595" r:id="rId19"/>
    <p:sldId id="596" r:id="rId20"/>
    <p:sldId id="599" r:id="rId21"/>
    <p:sldId id="600" r:id="rId22"/>
    <p:sldId id="610" r:id="rId23"/>
    <p:sldId id="633" r:id="rId24"/>
    <p:sldId id="627" r:id="rId25"/>
    <p:sldId id="634" r:id="rId26"/>
    <p:sldId id="607" r:id="rId27"/>
    <p:sldId id="608" r:id="rId28"/>
    <p:sldId id="611" r:id="rId29"/>
    <p:sldId id="613" r:id="rId30"/>
    <p:sldId id="629" r:id="rId31"/>
    <p:sldId id="614" r:id="rId32"/>
    <p:sldId id="615" r:id="rId33"/>
    <p:sldId id="616" r:id="rId34"/>
    <p:sldId id="617" r:id="rId35"/>
    <p:sldId id="637" r:id="rId36"/>
    <p:sldId id="619" r:id="rId37"/>
    <p:sldId id="620" r:id="rId38"/>
    <p:sldId id="621" r:id="rId39"/>
    <p:sldId id="622" r:id="rId40"/>
    <p:sldId id="623" r:id="rId41"/>
    <p:sldId id="631" r:id="rId42"/>
    <p:sldId id="626" r:id="rId43"/>
    <p:sldId id="625" r:id="rId44"/>
    <p:sldId id="635" r:id="rId45"/>
    <p:sldId id="630" r:id="rId46"/>
    <p:sldId id="448" r:id="rId47"/>
  </p:sldIdLst>
  <p:sldSz cx="9144000" cy="6858000" type="screen4x3"/>
  <p:notesSz cx="7315200" cy="9601200"/>
  <p:custDataLst>
    <p:tags r:id="rId51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fontAlgn="base">
      <a:spcBef>
        <a:spcPct val="5000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fontAlgn="base">
      <a:spcBef>
        <a:spcPct val="5000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fontAlgn="base">
      <a:spcBef>
        <a:spcPct val="5000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fontAlgn="base">
      <a:spcBef>
        <a:spcPct val="5000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tags" Target="tags/tag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7332" tIns="48667" rIns="97332" bIns="48667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7332" tIns="48667" rIns="97332" bIns="48667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7332" tIns="48667" rIns="97332" bIns="48667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7332" tIns="48667" rIns="97332" bIns="48667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cs typeface="Arial" charset="0"/>
              </a:defRPr>
            </a:lvl1pPr>
          </a:lstStyle>
          <a:p>
            <a:pPr>
              <a:defRPr/>
            </a:pPr>
            <a:fld id="{8BE8E415-5DFF-3E4C-802F-68483D3EC2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19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7332" tIns="48667" rIns="97332" bIns="48667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7332" tIns="48667" rIns="97332" bIns="48667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2313"/>
            <a:ext cx="4797425" cy="35972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7332" tIns="48667" rIns="97332" bIns="486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7332" tIns="48667" rIns="97332" bIns="48667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7332" tIns="48667" rIns="97332" bIns="48667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cs typeface="Arial" charset="0"/>
              </a:defRPr>
            </a:lvl1pPr>
          </a:lstStyle>
          <a:p>
            <a:pPr>
              <a:defRPr/>
            </a:pPr>
            <a:fld id="{7206FAD8-F3F1-5A43-8A63-D033C3E2E9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609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556DDE-6292-A640-B1AC-E575BD9F052C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5838" cy="3597275"/>
          </a:xfrm>
          <a:ln cap="flat"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To replace the title / subtitle with your own:</a:t>
            </a:r>
          </a:p>
          <a:p>
            <a:pPr eaLnBrk="1" hangingPunct="1">
              <a:defRPr/>
            </a:pPr>
            <a:r>
              <a:rPr lang="en-US" smtClean="0"/>
              <a:t>Click on the title block -&gt; select all the text by pressing Ctrl+A -&gt; press Delete key -&gt; type your own text</a:t>
            </a:r>
          </a:p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8EAF6B-4C22-4045-8F22-EAD1FC953AEE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blackWhite">
          <a:xfrm>
            <a:off x="4763" y="4763"/>
            <a:ext cx="9131300" cy="16827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blackWhite">
          <a:xfrm>
            <a:off x="4763" y="5168900"/>
            <a:ext cx="9131300" cy="16827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pic>
        <p:nvPicPr>
          <p:cNvPr id="6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7524750" y="687388"/>
            <a:ext cx="1174750" cy="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black">
          <a:xfrm>
            <a:off x="2006600" y="1287463"/>
            <a:ext cx="43942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342900" indent="-342900" algn="l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sz="1800" b="0">
                <a:solidFill>
                  <a:srgbClr val="FFFFFF"/>
                </a:solidFill>
                <a:cs typeface="Arial" charset="0"/>
              </a:rPr>
              <a:t>Speech and Language Algorithms Group</a:t>
            </a: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black">
          <a:xfrm flipV="1">
            <a:off x="1863725" y="4217988"/>
            <a:ext cx="0" cy="93345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black">
          <a:xfrm flipV="1">
            <a:off x="1862138" y="1360488"/>
            <a:ext cx="0" cy="32861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black">
          <a:xfrm>
            <a:off x="7239000" y="6248400"/>
            <a:ext cx="1639888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r" eaLnBrk="0" hangingPunct="0">
              <a:spcBef>
                <a:spcPct val="0"/>
              </a:spcBef>
              <a:defRPr/>
            </a:pPr>
            <a:r>
              <a:rPr lang="en-US" sz="1000" b="0" dirty="0">
                <a:solidFill>
                  <a:srgbClr val="FFFFFF"/>
                </a:solidFill>
                <a:cs typeface="Arial" charset="0"/>
              </a:rPr>
              <a:t>© 2013 IBM Corporation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black">
          <a:xfrm>
            <a:off x="390525" y="2493963"/>
            <a:ext cx="7954963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noProof="0" smtClean="0"/>
              <a:t>Presentation Title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black">
          <a:xfrm>
            <a:off x="1949450" y="4106863"/>
            <a:ext cx="6400800" cy="998537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n-US" noProof="0" smtClean="0"/>
              <a:t>Presentation Subtitle</a:t>
            </a:r>
            <a:br>
              <a:rPr lang="en-US" noProof="0" smtClean="0"/>
            </a:br>
            <a:r>
              <a:rPr lang="en-US" noProof="0" smtClean="0"/>
              <a:t>Subtitle Second Line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81000" y="6172200"/>
            <a:ext cx="4540250" cy="360363"/>
          </a:xfrm>
        </p:spPr>
        <p:txBody>
          <a:bodyPr/>
          <a:lstStyle>
            <a:lvl1pPr>
              <a:defRPr sz="1300"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1"/>
          </p:nvPr>
        </p:nvSpPr>
        <p:spPr>
          <a:xfrm>
            <a:off x="5391150" y="6221413"/>
            <a:ext cx="1619250" cy="311150"/>
          </a:xfrm>
        </p:spPr>
        <p:txBody>
          <a:bodyPr/>
          <a:lstStyle>
            <a:lvl1pPr>
              <a:defRPr sz="1300"/>
            </a:lvl1pPr>
          </a:lstStyle>
          <a:p>
            <a:pPr>
              <a:defRPr/>
            </a:pPr>
            <a:fld id="{00894025-CE35-D142-8FE9-AF0B5A3A327A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4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1D983-7F9B-AD4A-9216-D384C4F987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57BB9-E054-4944-9188-CC39A8A5AB3E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4925" y="871538"/>
            <a:ext cx="2076450" cy="4806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988" y="871538"/>
            <a:ext cx="6078537" cy="4806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8274E-75D2-1042-B175-A684A147B8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EE916-7CFF-5F47-8DB0-3172BD66A485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4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871538"/>
            <a:ext cx="82454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76413"/>
            <a:ext cx="7775575" cy="1874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803650"/>
            <a:ext cx="7775575" cy="1874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8623-CD43-A740-A739-655CFA414A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BD5A9-3B06-EC4C-B0A8-BC57BAC43CD8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12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871538"/>
            <a:ext cx="82454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776413"/>
            <a:ext cx="7775575" cy="390207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80A8D-F115-E64C-916F-5425635BF2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F4568-7D56-6E44-93EF-64E0B209D160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1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871538"/>
            <a:ext cx="82454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776413"/>
            <a:ext cx="3811588" cy="1874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3803650"/>
            <a:ext cx="3811588" cy="1874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9788" y="1776413"/>
            <a:ext cx="3811587" cy="3902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8CFEB-9C3F-2A4C-95C0-562A58DECD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9149A-7784-2E41-923D-EBD17F0B2EA4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40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3988" y="871538"/>
            <a:ext cx="82454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776413"/>
            <a:ext cx="3811588" cy="1874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776413"/>
            <a:ext cx="3811587" cy="1874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803650"/>
            <a:ext cx="3811588" cy="1874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9788" y="3803650"/>
            <a:ext cx="3811587" cy="1874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13D30-525D-2E4F-A0B2-4306366889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2420B-57E7-4B43-8665-482FCDCCDCC4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2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871538"/>
            <a:ext cx="82454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76413"/>
            <a:ext cx="3811588" cy="3902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776413"/>
            <a:ext cx="3811587" cy="3902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F0439-2E4B-9A4C-84A0-B1B8D9757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59023-A391-C14E-9EEC-83BEFCECD684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871538"/>
            <a:ext cx="82454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76413"/>
            <a:ext cx="3811588" cy="3902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9788" y="1776413"/>
            <a:ext cx="3811587" cy="1874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9788" y="3803650"/>
            <a:ext cx="3811587" cy="1874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3D330-2CEE-C44C-955A-21BBD970C7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083A4-19B1-DC46-9309-016FFCE17B49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871538"/>
            <a:ext cx="82454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76413"/>
            <a:ext cx="3811588" cy="3902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9788" y="1776413"/>
            <a:ext cx="3811587" cy="3902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7B609-1568-664B-ACB1-E2CA3791E1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82753-B60F-0243-8EC0-51A25C7C8A0F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3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D1B7A-636B-3C48-9215-668E5B178C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Tara N. Sainath – DNN Research at IBM</a:t>
            </a:r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B70E3-10AD-354E-86DB-9667A3F35E64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2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8C02A-1104-1B4F-BB49-23C34583B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Tara N. Sainath – DNN Research at IBM</a:t>
            </a:r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D742B-0249-D14A-AAD9-6550455CA368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76413"/>
            <a:ext cx="3811588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776413"/>
            <a:ext cx="3811587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D9717-75EE-4144-8395-4EE949D268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Tara N. Sainath – DNN Research at IBM</a:t>
            </a:r>
            <a:endParaRPr lang="en-US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1A439-B52A-734D-8F28-98E0AF761138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0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54B2B-AC08-8A47-8196-1FD258A58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1AABB-51FB-4D4A-9915-8C6545AC0694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9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DF69B-D32F-FE46-9093-6475387F99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EC1E2-22BC-3242-97BA-45DA0903D64D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80CB7F-5BF1-1240-ADE8-442686D77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Tara N. Sainath – DNN Research at IBM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FC61-2AD3-6448-BD13-13D870C6A873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7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DBF759-3BF3-4142-8D41-61CD15B55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Tara N. Sainath – DNN Research at IBM</a:t>
            </a:r>
            <a:endParaRPr lang="en-US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BB3CB-00C8-5C41-B974-A4621BA2A717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44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43F8E-485B-C94B-9BBA-470F471729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48F508-9455-6B4A-8A9D-F62920EC082A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8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blackWhite">
          <a:xfrm>
            <a:off x="4763" y="4763"/>
            <a:ext cx="9131300" cy="3746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blackWhite">
          <a:xfrm>
            <a:off x="4763" y="6475413"/>
            <a:ext cx="9131300" cy="3746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3988" y="871538"/>
            <a:ext cx="82454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76413"/>
            <a:ext cx="7775575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black">
          <a:xfrm>
            <a:off x="990600" y="52388"/>
            <a:ext cx="33956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>
              <a:spcBef>
                <a:spcPct val="0"/>
              </a:spcBef>
              <a:defRPr/>
            </a:pPr>
            <a:r>
              <a:rPr lang="en-US" sz="1400" b="0">
                <a:solidFill>
                  <a:srgbClr val="FFFFFF"/>
                </a:solidFill>
                <a:cs typeface="Arial" charset="0"/>
              </a:rPr>
              <a:t>Speech and Language Algorithms Group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black">
          <a:xfrm>
            <a:off x="5724525" y="6499225"/>
            <a:ext cx="3306763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r" eaLnBrk="0" hangingPunct="0">
              <a:spcBef>
                <a:spcPct val="0"/>
              </a:spcBef>
              <a:defRPr/>
            </a:pPr>
            <a:r>
              <a:rPr lang="en-US" sz="1000" b="0" dirty="0">
                <a:solidFill>
                  <a:srgbClr val="FFFFFF"/>
                </a:solidFill>
                <a:cs typeface="Arial" charset="0"/>
              </a:rPr>
              <a:t>© 2013 IBM Corporation</a:t>
            </a:r>
          </a:p>
        </p:txBody>
      </p:sp>
      <p:pic>
        <p:nvPicPr>
          <p:cNvPr id="1032" name="Picture 8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8461375" y="61913"/>
            <a:ext cx="635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53988" y="6500813"/>
            <a:ext cx="1006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7B0E5340-0F37-F14F-B758-40D8DC651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90600" y="6500813"/>
            <a:ext cx="419100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 dirty="0" smtClean="0"/>
              <a:t>Tara N. Sainath – DNN Research at IBM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56238" y="6500813"/>
            <a:ext cx="194627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AF45C456-B024-FF41-A824-095980DE5609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black">
          <a:xfrm>
            <a:off x="990600" y="147638"/>
            <a:ext cx="0" cy="23495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black">
          <a:xfrm>
            <a:off x="990600" y="6470650"/>
            <a:ext cx="0" cy="1920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  <p:sldLayoutId id="2147484025" r:id="rId18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14300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charset="0"/>
        <a:buChar char="–"/>
        <a:defRPr sz="2200">
          <a:solidFill>
            <a:schemeClr val="tx1"/>
          </a:solidFill>
          <a:latin typeface="+mn-lt"/>
          <a:ea typeface="Arial" charset="0"/>
          <a:cs typeface="+mn-cs"/>
        </a:defRPr>
      </a:lvl2pPr>
      <a:lvl3pPr marL="682625" indent="-1111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912813" indent="-1158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>
          <a:solidFill>
            <a:schemeClr val="tx1"/>
          </a:solidFill>
          <a:latin typeface="+mn-lt"/>
          <a:ea typeface="Arial" charset="0"/>
          <a:cs typeface="+mn-cs"/>
        </a:defRPr>
      </a:lvl4pPr>
      <a:lvl5pPr marL="1143000" indent="-1158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>
          <a:solidFill>
            <a:schemeClr val="tx1"/>
          </a:solidFill>
          <a:latin typeface="+mn-lt"/>
          <a:ea typeface="Arial" charset="0"/>
          <a:cs typeface="+mn-cs"/>
        </a:defRPr>
      </a:lvl5pPr>
      <a:lvl6pPr marL="1600200" indent="-1158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>
          <a:solidFill>
            <a:schemeClr val="tx1"/>
          </a:solidFill>
          <a:latin typeface="+mn-lt"/>
          <a:ea typeface="Arial" charset="0"/>
          <a:cs typeface="+mn-cs"/>
        </a:defRPr>
      </a:lvl6pPr>
      <a:lvl7pPr marL="2057400" indent="-1158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>
          <a:solidFill>
            <a:schemeClr val="tx1"/>
          </a:solidFill>
          <a:latin typeface="+mn-lt"/>
          <a:ea typeface="Arial" charset="0"/>
          <a:cs typeface="+mn-cs"/>
        </a:defRPr>
      </a:lvl7pPr>
      <a:lvl8pPr marL="2514600" indent="-1158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>
          <a:solidFill>
            <a:schemeClr val="tx1"/>
          </a:solidFill>
          <a:latin typeface="+mn-lt"/>
          <a:ea typeface="Arial" charset="0"/>
          <a:cs typeface="+mn-cs"/>
        </a:defRPr>
      </a:lvl8pPr>
      <a:lvl9pPr marL="2971800" indent="-1158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Relationship Id="rId3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3" Type="http://schemas.openxmlformats.org/officeDocument/2006/relationships/image" Target="../media/image22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wmf"/><Relationship Id="rId3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oleObject" Target="../embeddings/oleObject1.bin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DNN Research at IBM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A297AE32-CDB7-7F44-85D4-BE464C103D0E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828800"/>
            <a:ext cx="7954963" cy="533400"/>
          </a:xfrm>
        </p:spPr>
        <p:txBody>
          <a:bodyPr/>
          <a:lstStyle/>
          <a:p>
            <a:r>
              <a:rPr lang="en-US" sz="2400" dirty="0" smtClean="0"/>
              <a:t>Techniques for Improving Training Time of Deep </a:t>
            </a:r>
            <a:r>
              <a:rPr lang="en-US" sz="2400" dirty="0"/>
              <a:t>Neural </a:t>
            </a:r>
            <a:r>
              <a:rPr lang="en-US" sz="2400" dirty="0" smtClean="0"/>
              <a:t>Networks with Applications to Speech </a:t>
            </a:r>
            <a:r>
              <a:rPr lang="en-US" sz="2400" dirty="0"/>
              <a:t>Recognition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2590800"/>
            <a:ext cx="7162800" cy="1447800"/>
          </a:xfrm>
        </p:spPr>
        <p:txBody>
          <a:bodyPr/>
          <a:lstStyle/>
          <a:p>
            <a:pPr algn="l"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</a:rPr>
              <a:t>Tara N. Sainath</a:t>
            </a:r>
          </a:p>
          <a:p>
            <a:pPr algn="l"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 smtClean="0">
                <a:solidFill>
                  <a:schemeClr val="accent2"/>
                </a:solidFill>
              </a:rPr>
              <a:t>(in collaboration with Brian Kingsbury, Hagen </a:t>
            </a:r>
            <a:r>
              <a:rPr lang="en-US" sz="2000" dirty="0" err="1" smtClean="0">
                <a:solidFill>
                  <a:schemeClr val="accent2"/>
                </a:solidFill>
              </a:rPr>
              <a:t>Soltau</a:t>
            </a:r>
            <a:r>
              <a:rPr lang="en-US" sz="2000" dirty="0" smtClean="0">
                <a:solidFill>
                  <a:schemeClr val="accent2"/>
                </a:solidFill>
              </a:rPr>
              <a:t>, 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smtClean="0">
                <a:solidFill>
                  <a:schemeClr val="accent2"/>
                </a:solidFill>
              </a:rPr>
              <a:t>       George </a:t>
            </a:r>
            <a:r>
              <a:rPr lang="en-US" sz="2000" dirty="0" err="1" smtClean="0">
                <a:solidFill>
                  <a:schemeClr val="accent2"/>
                </a:solidFill>
              </a:rPr>
              <a:t>Saon</a:t>
            </a:r>
            <a:r>
              <a:rPr lang="en-US" sz="2000" dirty="0" smtClean="0">
                <a:solidFill>
                  <a:schemeClr val="accent2"/>
                </a:solidFill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</a:rPr>
              <a:t>Bhuvana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Ramabhadran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smtClean="0">
                <a:solidFill>
                  <a:schemeClr val="accent2"/>
                </a:solidFill>
              </a:rPr>
              <a:t>                                       I</a:t>
            </a:r>
            <a:r>
              <a:rPr lang="en-US" sz="2000" dirty="0">
                <a:solidFill>
                  <a:schemeClr val="accent2"/>
                </a:solidFill>
              </a:rPr>
              <a:t>-shin </a:t>
            </a:r>
            <a:r>
              <a:rPr lang="en-US" sz="2000" dirty="0" smtClean="0">
                <a:solidFill>
                  <a:schemeClr val="accent2"/>
                </a:solidFill>
              </a:rPr>
              <a:t>Chung, Michael </a:t>
            </a:r>
            <a:r>
              <a:rPr lang="en-US" sz="2000" dirty="0" err="1" smtClean="0">
                <a:solidFill>
                  <a:schemeClr val="accent2"/>
                </a:solidFill>
              </a:rPr>
              <a:t>Picheny</a:t>
            </a:r>
            <a:r>
              <a:rPr lang="en-US" sz="2000" dirty="0" smtClean="0">
                <a:solidFill>
                  <a:schemeClr val="accent2"/>
                </a:solidFill>
              </a:rPr>
              <a:t>)</a:t>
            </a:r>
          </a:p>
          <a:p>
            <a:pPr algn="l"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</a:rPr>
              <a:t>IBM T.J. Watson Research Center</a:t>
            </a:r>
          </a:p>
          <a:p>
            <a:pPr algn="l"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</a:rPr>
              <a:t>December 19, 2013</a:t>
            </a:r>
          </a:p>
          <a:p>
            <a:pPr algn="l" eaLnBrk="1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 advTm="1332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D4E4C-363F-EA40-83D2-B6877896022F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6F7F97AD-A75D-C343-80AF-324EBD4E0A35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Performance in Speech Recognition 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222222"/>
                </a:solidFill>
              </a:rPr>
              <a:t>Few techniques we explore </a:t>
            </a:r>
            <a:r>
              <a:rPr lang="en-US" b="1" i="1">
                <a:solidFill>
                  <a:srgbClr val="222222"/>
                </a:solidFill>
              </a:rPr>
              <a:t>consistently</a:t>
            </a:r>
            <a:r>
              <a:rPr lang="en-US" b="1">
                <a:solidFill>
                  <a:srgbClr val="222222"/>
                </a:solidFill>
              </a:rPr>
              <a:t> </a:t>
            </a:r>
            <a:r>
              <a:rPr lang="en-US">
                <a:solidFill>
                  <a:srgbClr val="222222"/>
                </a:solidFill>
              </a:rPr>
              <a:t>show gains of this </a:t>
            </a:r>
            <a:r>
              <a:rPr lang="en-US" b="1" i="1">
                <a:solidFill>
                  <a:srgbClr val="222222"/>
                </a:solidFill>
              </a:rPr>
              <a:t>magnitude</a:t>
            </a:r>
          </a:p>
          <a:p>
            <a:pPr>
              <a:defRPr/>
            </a:pPr>
            <a:endParaRPr lang="en-US"/>
          </a:p>
        </p:txBody>
      </p:sp>
      <p:pic>
        <p:nvPicPr>
          <p:cNvPr id="317444" name="Picture 20" descr="new_speechRe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6705600" cy="333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7445" name="Line 6"/>
          <p:cNvSpPr>
            <a:spLocks noChangeShapeType="1"/>
          </p:cNvSpPr>
          <p:nvPr/>
        </p:nvSpPr>
        <p:spPr bwMode="auto">
          <a:xfrm flipH="1" flipV="1">
            <a:off x="7239000" y="5638800"/>
            <a:ext cx="685800" cy="2286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 type="triangle" w="med" len="med"/>
          </a:ln>
          <a:effectLst>
            <a:prstShdw prst="shdw17" dist="17961" dir="2700000">
              <a:srgbClr val="9900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46" name="Text Box 8"/>
          <p:cNvSpPr txBox="1">
            <a:spLocks noChangeArrowheads="1"/>
          </p:cNvSpPr>
          <p:nvPr/>
        </p:nvSpPr>
        <p:spPr bwMode="auto">
          <a:xfrm>
            <a:off x="7100263" y="5867400"/>
            <a:ext cx="2090398" cy="52322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6E99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FF3300"/>
                </a:solidFill>
                <a:ea typeface="宋体" charset="0"/>
                <a:cs typeface="宋体" charset="0"/>
              </a:rPr>
              <a:t>Performance with</a:t>
            </a:r>
          </a:p>
          <a:p>
            <a:pPr>
              <a:spcBef>
                <a:spcPct val="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FF3300"/>
                </a:solidFill>
                <a:ea typeface="宋体" charset="0"/>
                <a:cs typeface="宋体" charset="0"/>
              </a:rPr>
              <a:t>Deep </a:t>
            </a:r>
            <a:r>
              <a:rPr lang="en-US" sz="1400" dirty="0" smtClean="0">
                <a:solidFill>
                  <a:srgbClr val="FF3300"/>
                </a:solidFill>
                <a:ea typeface="宋体" charset="0"/>
                <a:cs typeface="宋体" charset="0"/>
              </a:rPr>
              <a:t>Neural </a:t>
            </a:r>
            <a:r>
              <a:rPr lang="en-US" sz="1400" dirty="0">
                <a:solidFill>
                  <a:srgbClr val="FF3300"/>
                </a:solidFill>
                <a:ea typeface="宋体" charset="0"/>
                <a:cs typeface="宋体" charset="0"/>
              </a:rPr>
              <a:t>Networks</a:t>
            </a:r>
          </a:p>
        </p:txBody>
      </p:sp>
      <p:sp>
        <p:nvSpPr>
          <p:cNvPr id="317447" name="Oval 9"/>
          <p:cNvSpPr>
            <a:spLocks noChangeArrowheads="1"/>
          </p:cNvSpPr>
          <p:nvPr/>
        </p:nvSpPr>
        <p:spPr bwMode="auto">
          <a:xfrm>
            <a:off x="7086600" y="5486400"/>
            <a:ext cx="152400" cy="152400"/>
          </a:xfrm>
          <a:prstGeom prst="ellipse">
            <a:avLst/>
          </a:prstGeom>
          <a:solidFill>
            <a:srgbClr val="FF3300"/>
          </a:solidFill>
          <a:ln>
            <a:noFill/>
          </a:ln>
          <a:effectLst>
            <a:prstShdw prst="shdw17" dist="17961" dir="2700000">
              <a:srgbClr val="991F00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48" name="Line 8"/>
          <p:cNvSpPr>
            <a:spLocks noChangeShapeType="1"/>
          </p:cNvSpPr>
          <p:nvPr/>
        </p:nvSpPr>
        <p:spPr bwMode="auto">
          <a:xfrm>
            <a:off x="4495800" y="4800600"/>
            <a:ext cx="2590800" cy="7620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4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5" grpId="0" animBg="1"/>
      <p:bldP spid="317446" grpId="0"/>
      <p:bldP spid="3174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6ED0B-F06C-9046-A0E4-5A2012208FB4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0D796D1-F9A6-FB44-91D8-2DDA74BD2CA7}" type="datetime1">
              <a:rPr lang="en-US"/>
              <a:pPr/>
              <a:t>1/12/15</a:t>
            </a:fld>
            <a:endParaRPr lang="en-US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in Training Time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76413"/>
            <a:ext cx="7775575" cy="42433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While DBN performance in speech recognition is promising, our biggest overall challenge remains </a:t>
            </a:r>
            <a:r>
              <a:rPr lang="en-US" sz="2000" b="1" dirty="0"/>
              <a:t>training time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300 </a:t>
            </a:r>
            <a:r>
              <a:rPr lang="en-US" sz="1800" dirty="0" err="1"/>
              <a:t>Hr</a:t>
            </a:r>
            <a:r>
              <a:rPr lang="en-US" sz="1800" dirty="0"/>
              <a:t> SWB Timing Results (92 million frames)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 Architecture - 360 dim input, 7 layers, 2,048 hidden units per layer, 9,300 output targets (</a:t>
            </a:r>
            <a:r>
              <a:rPr lang="en-US" sz="1800" dirty="0" smtClean="0"/>
              <a:t>43 </a:t>
            </a:r>
            <a:r>
              <a:rPr lang="en-US" sz="1800" dirty="0"/>
              <a:t>million parameters</a:t>
            </a:r>
            <a:r>
              <a:rPr lang="en-US" sz="1800" dirty="0" smtClean="0"/>
              <a:t>)</a:t>
            </a:r>
            <a:endParaRPr lang="en-US" sz="1800" dirty="0"/>
          </a:p>
          <a:p>
            <a:pPr lvl="2">
              <a:lnSpc>
                <a:spcPct val="80000"/>
              </a:lnSpc>
            </a:pPr>
            <a:r>
              <a:rPr lang="en-US" sz="1800" dirty="0"/>
              <a:t> On a 12 core CPU, </a:t>
            </a:r>
            <a:r>
              <a:rPr lang="en-US" sz="1800" dirty="0" smtClean="0"/>
              <a:t>SGD cross-entropy training </a:t>
            </a:r>
            <a:r>
              <a:rPr lang="en-US" sz="1800" dirty="0"/>
              <a:t>takes </a:t>
            </a:r>
            <a:r>
              <a:rPr lang="en-US" sz="1800" dirty="0" smtClean="0">
                <a:solidFill>
                  <a:srgbClr val="FF0000"/>
                </a:solidFill>
              </a:rPr>
              <a:t>26</a:t>
            </a:r>
            <a:r>
              <a:rPr lang="en-US" sz="1800" i="1" dirty="0" smtClean="0">
                <a:solidFill>
                  <a:srgbClr val="FF0000"/>
                </a:solidFill>
              </a:rPr>
              <a:t>.</a:t>
            </a:r>
            <a:r>
              <a:rPr lang="en-US" sz="1800" dirty="0" smtClean="0">
                <a:solidFill>
                  <a:srgbClr val="FF0000"/>
                </a:solidFill>
              </a:rPr>
              <a:t>5 </a:t>
            </a:r>
            <a:r>
              <a:rPr lang="en-US" sz="1800" dirty="0">
                <a:solidFill>
                  <a:srgbClr val="FF0000"/>
                </a:solidFill>
              </a:rPr>
              <a:t>days</a:t>
            </a:r>
            <a:r>
              <a:rPr lang="en-US" sz="1800" dirty="0" smtClean="0"/>
              <a:t>!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GMM systems are much quicker to train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 </a:t>
            </a:r>
            <a:r>
              <a:rPr lang="en-US" sz="1800" dirty="0" smtClean="0"/>
              <a:t>2 days to train same 300 </a:t>
            </a:r>
            <a:r>
              <a:rPr lang="en-US" sz="1800" dirty="0" err="1" smtClean="0"/>
              <a:t>hr</a:t>
            </a:r>
            <a:r>
              <a:rPr lang="en-US" sz="1800" dirty="0" smtClean="0"/>
              <a:t> SWB system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Training is slow due to: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 </a:t>
            </a:r>
            <a:r>
              <a:rPr lang="en-US" sz="1800" dirty="0" smtClean="0"/>
              <a:t>large number of </a:t>
            </a:r>
            <a:r>
              <a:rPr lang="en-US" sz="1800" b="1" dirty="0" smtClean="0"/>
              <a:t>parameters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 </a:t>
            </a:r>
            <a:r>
              <a:rPr lang="en-US" sz="1800" dirty="0" smtClean="0"/>
              <a:t>large number of </a:t>
            </a:r>
            <a:r>
              <a:rPr lang="en-US" sz="1800" b="1" dirty="0" smtClean="0"/>
              <a:t>dense matrix multiplications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 simplicity of </a:t>
            </a:r>
            <a:r>
              <a:rPr lang="en-US" sz="1800" b="1" dirty="0" smtClean="0"/>
              <a:t>SGD</a:t>
            </a:r>
            <a:r>
              <a:rPr lang="en-US" sz="1800" dirty="0" smtClean="0"/>
              <a:t> with serial training on one machine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In </a:t>
            </a:r>
            <a:r>
              <a:rPr lang="en-US" sz="2000" dirty="0"/>
              <a:t>reality, 300 hours is small for us. We want to train systems on 10,000+ hours plus of </a:t>
            </a:r>
            <a:r>
              <a:rPr lang="en-US" sz="2000" dirty="0" smtClean="0"/>
              <a:t>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0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Neural Networks for Speech Recognition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Improving Training Time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Reducing Parameters with Low-Rank Matrices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GPU training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bg1">
                    <a:lumMod val="75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order Hessian-free (HF) optimization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Sampling and pre-conditioning HF optimization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Improvements to HF with Blue-Gene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Future Work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07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743825" cy="796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Motivation</a:t>
            </a:r>
          </a:p>
        </p:txBody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xfrm>
            <a:off x="685800" y="1447800"/>
            <a:ext cx="7775575" cy="3902075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DNNs for acoustic modeling using posteriors as output probabilities in HMM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Typically use output targets of similar size to number of context-dependent states (sub-word units) in a GMM/HMM to model variability in data</a:t>
            </a:r>
          </a:p>
          <a:p>
            <a:pPr eaLnBrk="1" hangingPunct="1">
              <a:defRPr/>
            </a:pPr>
            <a:r>
              <a:rPr lang="en-US" sz="2000" dirty="0">
                <a:latin typeface="Arial" charset="0"/>
                <a:cs typeface="Arial" charset="0"/>
              </a:rPr>
              <a:t>DNN hybrid systems show improved performance by using a large number of output targets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Increased output targets does not come for free…</a:t>
            </a:r>
            <a:endParaRPr lang="en-US" sz="2000" dirty="0">
              <a:latin typeface="Arial" charset="0"/>
              <a:cs typeface="Arial" charset="0"/>
            </a:endParaRPr>
          </a:p>
          <a:p>
            <a:pPr lvl="1" eaLnBrk="1" hangingPunct="1">
              <a:defRPr/>
            </a:pPr>
            <a:endParaRPr lang="en-US" sz="1800" dirty="0">
              <a:latin typeface="Arial" charset="0"/>
              <a:cs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00140"/>
              </p:ext>
            </p:extLst>
          </p:nvPr>
        </p:nvGraphicFramePr>
        <p:xfrm>
          <a:off x="3352800" y="4495800"/>
          <a:ext cx="2520456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04176"/>
                <a:gridCol w="7162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Targets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2,220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CC914055-5BF0-2645-8905-ECB20A7B46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2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7743825" cy="796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Motivation</a:t>
            </a:r>
          </a:p>
        </p:txBody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Having a large </a:t>
            </a:r>
            <a:r>
              <a:rPr lang="en-US" dirty="0">
                <a:latin typeface="Arial" charset="0"/>
                <a:cs typeface="Arial" charset="0"/>
              </a:rPr>
              <a:t>number of output </a:t>
            </a:r>
            <a:r>
              <a:rPr lang="en-US" dirty="0" smtClean="0">
                <a:latin typeface="Arial" charset="0"/>
                <a:cs typeface="Arial" charset="0"/>
              </a:rPr>
              <a:t>targets has drawbacks</a:t>
            </a:r>
          </a:p>
          <a:p>
            <a:pPr lvl="1" eaLnBrk="1" hangingPunct="1"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cs typeface="Arial" charset="0"/>
              </a:rPr>
              <a:t>Causes </a:t>
            </a:r>
            <a:r>
              <a:rPr lang="en-US" sz="2000" dirty="0">
                <a:latin typeface="Arial" charset="0"/>
                <a:cs typeface="Arial" charset="0"/>
              </a:rPr>
              <a:t>number of parameters to increase </a:t>
            </a:r>
            <a:r>
              <a:rPr lang="en-US" sz="2000" dirty="0" smtClean="0">
                <a:latin typeface="Arial" charset="0"/>
                <a:cs typeface="Arial" charset="0"/>
              </a:rPr>
              <a:t>significantly</a:t>
            </a:r>
          </a:p>
          <a:p>
            <a:pPr lvl="1" eaLnBrk="1" hangingPunct="1">
              <a:defRPr/>
            </a:pP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cs typeface="Arial" charset="0"/>
              </a:rPr>
              <a:t>Which in turn increases training time significantly</a:t>
            </a:r>
            <a:endParaRPr lang="en-US" sz="2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smtClean="0">
                <a:latin typeface="Arial" charset="0"/>
                <a:cs typeface="Arial" charset="0"/>
              </a:rPr>
              <a:t>Case Study: 300 hours of Switchboard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 DNN is 43 M parameters (7 layers, 2048 hidden units, 9,300 output targets)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cs typeface="Arial" charset="0"/>
              </a:rPr>
              <a:t>Almost </a:t>
            </a:r>
            <a:r>
              <a:rPr lang="en-US" sz="2000" b="1" dirty="0" smtClean="0">
                <a:latin typeface="Arial" charset="0"/>
                <a:cs typeface="Arial" charset="0"/>
              </a:rPr>
              <a:t>50%</a:t>
            </a:r>
            <a:r>
              <a:rPr lang="en-US" sz="2000" dirty="0" smtClean="0">
                <a:latin typeface="Arial" charset="0"/>
                <a:cs typeface="Arial" charset="0"/>
              </a:rPr>
              <a:t> of DNN parameters are due to the 9,300 output targets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smtClean="0">
                <a:latin typeface="Arial" charset="0"/>
                <a:cs typeface="Arial" charset="0"/>
              </a:rPr>
              <a:t>Are there special properties of the last layer that can allow us to reduce parameters?</a:t>
            </a:r>
          </a:p>
          <a:p>
            <a:pPr lvl="1" eaLnBrk="1" hangingPunct="1">
              <a:defRPr/>
            </a:pPr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CC914055-5BF0-2645-8905-ECB20A7B46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72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533400" y="685800"/>
            <a:ext cx="7743825" cy="796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Motivation</a:t>
            </a:r>
          </a:p>
        </p:txBody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We can probably assume the following about the last layer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cs typeface="Arial" charset="0"/>
              </a:rPr>
              <a:t>Only a few classes are active 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 These active classes are probably correlated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defRPr/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defRPr/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defRPr/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defRPr/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defRPr/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If this is true, can we represent the output layer matrix as one with low rank?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Representing the last layer as a low-rank matrix can reduce number of parameters of the network</a:t>
            </a:r>
          </a:p>
          <a:p>
            <a:pPr lvl="1" eaLnBrk="1" hangingPunct="1">
              <a:defRPr/>
            </a:pPr>
            <a:endParaRPr lang="en-US" sz="2000" dirty="0">
              <a:latin typeface="Arial" charset="0"/>
              <a:cs typeface="Arial" charset="0"/>
            </a:endParaRPr>
          </a:p>
        </p:txBody>
      </p:sp>
      <p:pic>
        <p:nvPicPr>
          <p:cNvPr id="4" name="Picture 1" descr="numActiv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95600"/>
            <a:ext cx="2732088" cy="205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CC914055-5BF0-2645-8905-ECB20A7B46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Arial" charset="0"/>
                <a:cs typeface="Arial" charset="0"/>
              </a:rPr>
              <a:t>Rank Factorization</a:t>
            </a:r>
          </a:p>
        </p:txBody>
      </p:sp>
      <p:sp>
        <p:nvSpPr>
          <p:cNvPr id="901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Given matrix </a:t>
            </a:r>
            <a:r>
              <a:rPr lang="en-US" i="1" dirty="0">
                <a:latin typeface="Arial" charset="0"/>
                <a:cs typeface="Arial" charset="0"/>
              </a:rPr>
              <a:t>C</a:t>
            </a:r>
            <a:r>
              <a:rPr lang="en-US" dirty="0">
                <a:latin typeface="Arial" charset="0"/>
                <a:cs typeface="Arial" charset="0"/>
              </a:rPr>
              <a:t> of rank </a:t>
            </a:r>
            <a:r>
              <a:rPr lang="en-US" i="1" dirty="0">
                <a:latin typeface="Arial" charset="0"/>
                <a:cs typeface="Arial" charset="0"/>
              </a:rPr>
              <a:t>r </a:t>
            </a:r>
            <a:r>
              <a:rPr lang="en-US" dirty="0">
                <a:latin typeface="Arial" charset="0"/>
                <a:cs typeface="Arial" charset="0"/>
              </a:rPr>
              <a:t>and size </a:t>
            </a:r>
            <a:r>
              <a:rPr lang="en-US" i="1" dirty="0" err="1">
                <a:latin typeface="Arial" charset="0"/>
                <a:cs typeface="Arial" charset="0"/>
              </a:rPr>
              <a:t>m×n</a:t>
            </a:r>
            <a:r>
              <a:rPr lang="en-US" dirty="0">
                <a:latin typeface="Arial" charset="0"/>
                <a:cs typeface="Arial" charset="0"/>
              </a:rPr>
              <a:t>, we can express C as</a:t>
            </a:r>
          </a:p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C = A*B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A is </a:t>
            </a:r>
            <a:r>
              <a:rPr lang="en-US" i="1" dirty="0" err="1" smtClean="0">
                <a:latin typeface="Arial" charset="0"/>
                <a:cs typeface="Arial" charset="0"/>
              </a:rPr>
              <a:t>m×r</a:t>
            </a:r>
            <a:endParaRPr lang="en-US" i="1" dirty="0">
              <a:latin typeface="Arial" charset="0"/>
              <a:cs typeface="Arial" charset="0"/>
            </a:endParaRPr>
          </a:p>
          <a:p>
            <a:pPr lvl="1"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B is </a:t>
            </a:r>
            <a:r>
              <a:rPr lang="en-US" i="1" dirty="0" err="1">
                <a:latin typeface="Arial" charset="0"/>
                <a:cs typeface="Arial" charset="0"/>
              </a:rPr>
              <a:t>r×n</a:t>
            </a:r>
            <a:endParaRPr lang="en-US" i="1" dirty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New matrix A*B has </a:t>
            </a:r>
            <a:r>
              <a:rPr lang="en-US" i="1" dirty="0">
                <a:latin typeface="Arial" charset="0"/>
                <a:cs typeface="Arial" charset="0"/>
              </a:rPr>
              <a:t>r</a:t>
            </a:r>
            <a:r>
              <a:rPr lang="en-US" i="1" dirty="0" smtClean="0">
                <a:latin typeface="Arial" charset="0"/>
                <a:cs typeface="Arial" charset="0"/>
              </a:rPr>
              <a:t>×(</a:t>
            </a:r>
            <a:r>
              <a:rPr lang="en-US" i="1" dirty="0" err="1" smtClean="0">
                <a:latin typeface="Arial" charset="0"/>
                <a:cs typeface="Arial" charset="0"/>
              </a:rPr>
              <a:t>m+n</a:t>
            </a:r>
            <a:r>
              <a:rPr lang="en-US" i="1" dirty="0" smtClean="0">
                <a:latin typeface="Arial" charset="0"/>
                <a:cs typeface="Arial" charset="0"/>
              </a:rPr>
              <a:t>) </a:t>
            </a:r>
            <a:r>
              <a:rPr lang="en-US" dirty="0" smtClean="0">
                <a:latin typeface="Arial" charset="0"/>
                <a:cs typeface="Arial" charset="0"/>
              </a:rPr>
              <a:t>parameters</a:t>
            </a:r>
          </a:p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Number of parameters reduced if</a:t>
            </a:r>
          </a:p>
          <a:p>
            <a:pPr marL="0" indent="0" eaLnBrk="1" hangingPunct="1"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5052884"/>
              </p:ext>
            </p:extLst>
          </p:nvPr>
        </p:nvGraphicFramePr>
        <p:xfrm>
          <a:off x="381000" y="5486400"/>
          <a:ext cx="798021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91" name="Document" r:id="rId4" imgW="5486400" imgH="419100" progId="Word.Document.12">
                  <p:embed/>
                </p:oleObj>
              </mc:Choice>
              <mc:Fallback>
                <p:oleObj name="Document" r:id="rId4" imgW="54864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5486400"/>
                        <a:ext cx="7980218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CC914055-5BF0-2645-8905-ECB20A7B46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4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ChangeArrowheads="1"/>
          </p:cNvSpPr>
          <p:nvPr/>
        </p:nvSpPr>
        <p:spPr bwMode="auto">
          <a:xfrm>
            <a:off x="5257800" y="1676400"/>
            <a:ext cx="1981200" cy="3124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" name="Rectangle 3"/>
          <p:cNvSpPr>
            <a:spLocks noGrp="1"/>
          </p:cNvSpPr>
          <p:nvPr>
            <p:ph type="title"/>
          </p:nvPr>
        </p:nvSpPr>
        <p:spPr>
          <a:xfrm>
            <a:off x="152400" y="533400"/>
            <a:ext cx="8245475" cy="4984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Low-Rank Algorithm</a:t>
            </a:r>
          </a:p>
        </p:txBody>
      </p:sp>
      <p:sp>
        <p:nvSpPr>
          <p:cNvPr id="66563" name="Line 25"/>
          <p:cNvSpPr>
            <a:spLocks noChangeShapeType="1"/>
          </p:cNvSpPr>
          <p:nvPr/>
        </p:nvSpPr>
        <p:spPr bwMode="auto">
          <a:xfrm flipV="1">
            <a:off x="1985963" y="5486400"/>
            <a:ext cx="0" cy="319088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4" name="Rectangle 26"/>
          <p:cNvSpPr>
            <a:spLocks noChangeArrowheads="1"/>
          </p:cNvSpPr>
          <p:nvPr/>
        </p:nvSpPr>
        <p:spPr bwMode="auto">
          <a:xfrm>
            <a:off x="1452563" y="5029200"/>
            <a:ext cx="1068387" cy="474663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5" name="Line 27"/>
          <p:cNvSpPr>
            <a:spLocks noChangeShapeType="1"/>
          </p:cNvSpPr>
          <p:nvPr/>
        </p:nvSpPr>
        <p:spPr bwMode="auto">
          <a:xfrm flipV="1">
            <a:off x="1985963" y="4724400"/>
            <a:ext cx="0" cy="319088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Text Box 29"/>
          <p:cNvSpPr txBox="1">
            <a:spLocks noChangeArrowheads="1"/>
          </p:cNvSpPr>
          <p:nvPr/>
        </p:nvSpPr>
        <p:spPr bwMode="auto">
          <a:xfrm>
            <a:off x="1295400" y="5867400"/>
            <a:ext cx="14430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400" b="0">
                <a:solidFill>
                  <a:srgbClr val="7889FB"/>
                </a:solidFill>
                <a:cs typeface="Arial" charset="0"/>
              </a:rPr>
              <a:t>Input (360x256)</a:t>
            </a:r>
          </a:p>
        </p:txBody>
      </p:sp>
      <p:sp>
        <p:nvSpPr>
          <p:cNvPr id="66567" name="Text Box 30"/>
          <p:cNvSpPr txBox="1">
            <a:spLocks noChangeArrowheads="1"/>
          </p:cNvSpPr>
          <p:nvPr/>
        </p:nvSpPr>
        <p:spPr bwMode="auto">
          <a:xfrm>
            <a:off x="1577975" y="5029200"/>
            <a:ext cx="86201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Layer 1</a:t>
            </a:r>
          </a:p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360x1024</a:t>
            </a:r>
          </a:p>
        </p:txBody>
      </p:sp>
      <p:sp>
        <p:nvSpPr>
          <p:cNvPr id="66568" name="Line 32"/>
          <p:cNvSpPr>
            <a:spLocks noChangeShapeType="1"/>
          </p:cNvSpPr>
          <p:nvPr/>
        </p:nvSpPr>
        <p:spPr bwMode="auto">
          <a:xfrm flipV="1">
            <a:off x="1985963" y="3962400"/>
            <a:ext cx="0" cy="319088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Line 35"/>
          <p:cNvSpPr>
            <a:spLocks noChangeShapeType="1"/>
          </p:cNvSpPr>
          <p:nvPr/>
        </p:nvSpPr>
        <p:spPr bwMode="auto">
          <a:xfrm flipV="1">
            <a:off x="1985963" y="2057400"/>
            <a:ext cx="0" cy="319088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Text Box 36"/>
          <p:cNvSpPr txBox="1">
            <a:spLocks noChangeArrowheads="1"/>
          </p:cNvSpPr>
          <p:nvPr/>
        </p:nvSpPr>
        <p:spPr bwMode="auto">
          <a:xfrm>
            <a:off x="1143000" y="1066800"/>
            <a:ext cx="16478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400" b="0">
                <a:solidFill>
                  <a:srgbClr val="7889FB"/>
                </a:solidFill>
                <a:cs typeface="Arial" charset="0"/>
              </a:rPr>
              <a:t>Output targets</a:t>
            </a:r>
          </a:p>
        </p:txBody>
      </p:sp>
      <p:sp>
        <p:nvSpPr>
          <p:cNvPr id="66571" name="Rectangle 26"/>
          <p:cNvSpPr>
            <a:spLocks noChangeArrowheads="1"/>
          </p:cNvSpPr>
          <p:nvPr/>
        </p:nvSpPr>
        <p:spPr bwMode="auto">
          <a:xfrm>
            <a:off x="1452563" y="4267200"/>
            <a:ext cx="1068387" cy="474663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Text Box 30"/>
          <p:cNvSpPr txBox="1">
            <a:spLocks noChangeArrowheads="1"/>
          </p:cNvSpPr>
          <p:nvPr/>
        </p:nvSpPr>
        <p:spPr bwMode="auto">
          <a:xfrm>
            <a:off x="1638300" y="4267200"/>
            <a:ext cx="74136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Layer 1</a:t>
            </a:r>
          </a:p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Sigmoid</a:t>
            </a:r>
          </a:p>
        </p:txBody>
      </p:sp>
      <p:sp>
        <p:nvSpPr>
          <p:cNvPr id="66573" name="Rectangle 26"/>
          <p:cNvSpPr>
            <a:spLocks noChangeArrowheads="1"/>
          </p:cNvSpPr>
          <p:nvPr/>
        </p:nvSpPr>
        <p:spPr bwMode="auto">
          <a:xfrm>
            <a:off x="1425575" y="3505200"/>
            <a:ext cx="1068388" cy="474663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Text Box 30"/>
          <p:cNvSpPr txBox="1">
            <a:spLocks noChangeArrowheads="1"/>
          </p:cNvSpPr>
          <p:nvPr/>
        </p:nvSpPr>
        <p:spPr bwMode="auto">
          <a:xfrm>
            <a:off x="1508125" y="3505200"/>
            <a:ext cx="94773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Layer 2</a:t>
            </a:r>
          </a:p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1024x1024</a:t>
            </a:r>
          </a:p>
        </p:txBody>
      </p:sp>
      <p:sp>
        <p:nvSpPr>
          <p:cNvPr id="66575" name="Rectangle 26"/>
          <p:cNvSpPr>
            <a:spLocks noChangeArrowheads="1"/>
          </p:cNvSpPr>
          <p:nvPr/>
        </p:nvSpPr>
        <p:spPr bwMode="auto">
          <a:xfrm>
            <a:off x="1452563" y="2362200"/>
            <a:ext cx="1068387" cy="474663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Text Box 30"/>
          <p:cNvSpPr txBox="1">
            <a:spLocks noChangeArrowheads="1"/>
          </p:cNvSpPr>
          <p:nvPr/>
        </p:nvSpPr>
        <p:spPr bwMode="auto">
          <a:xfrm>
            <a:off x="1533525" y="2362200"/>
            <a:ext cx="94615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Layer 6</a:t>
            </a:r>
          </a:p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1024x2220</a:t>
            </a:r>
          </a:p>
        </p:txBody>
      </p:sp>
      <p:sp>
        <p:nvSpPr>
          <p:cNvPr id="66577" name="Line 35"/>
          <p:cNvSpPr>
            <a:spLocks noChangeShapeType="1"/>
          </p:cNvSpPr>
          <p:nvPr/>
        </p:nvSpPr>
        <p:spPr bwMode="auto">
          <a:xfrm flipV="1">
            <a:off x="1985963" y="2819400"/>
            <a:ext cx="0" cy="319088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8" name="Text Box 29"/>
          <p:cNvSpPr txBox="1">
            <a:spLocks noChangeArrowheads="1"/>
          </p:cNvSpPr>
          <p:nvPr/>
        </p:nvSpPr>
        <p:spPr bwMode="auto">
          <a:xfrm>
            <a:off x="1911350" y="2819400"/>
            <a:ext cx="228600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.</a:t>
            </a:r>
          </a:p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.</a:t>
            </a:r>
          </a:p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.</a:t>
            </a:r>
          </a:p>
        </p:txBody>
      </p:sp>
      <p:sp>
        <p:nvSpPr>
          <p:cNvPr id="66579" name="Line 20"/>
          <p:cNvSpPr>
            <a:spLocks noChangeShapeType="1"/>
          </p:cNvSpPr>
          <p:nvPr/>
        </p:nvSpPr>
        <p:spPr bwMode="auto">
          <a:xfrm>
            <a:off x="2590800" y="2667000"/>
            <a:ext cx="251460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0" name="Line 35"/>
          <p:cNvSpPr>
            <a:spLocks noChangeShapeType="1"/>
          </p:cNvSpPr>
          <p:nvPr/>
        </p:nvSpPr>
        <p:spPr bwMode="auto">
          <a:xfrm flipV="1">
            <a:off x="6248400" y="2895600"/>
            <a:ext cx="0" cy="319088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1" name="Rectangle 26"/>
          <p:cNvSpPr>
            <a:spLocks noChangeArrowheads="1"/>
          </p:cNvSpPr>
          <p:nvPr/>
        </p:nvSpPr>
        <p:spPr bwMode="auto">
          <a:xfrm>
            <a:off x="5715000" y="3200400"/>
            <a:ext cx="1068388" cy="474663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2" name="Text Box 30"/>
          <p:cNvSpPr txBox="1">
            <a:spLocks noChangeArrowheads="1"/>
          </p:cNvSpPr>
          <p:nvPr/>
        </p:nvSpPr>
        <p:spPr bwMode="auto">
          <a:xfrm>
            <a:off x="5878513" y="3200400"/>
            <a:ext cx="78422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Layer 6b</a:t>
            </a:r>
          </a:p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r x 2,220</a:t>
            </a:r>
          </a:p>
        </p:txBody>
      </p:sp>
      <p:sp>
        <p:nvSpPr>
          <p:cNvPr id="66583" name="Line 35"/>
          <p:cNvSpPr>
            <a:spLocks noChangeShapeType="1"/>
          </p:cNvSpPr>
          <p:nvPr/>
        </p:nvSpPr>
        <p:spPr bwMode="auto">
          <a:xfrm flipV="1">
            <a:off x="6248400" y="3657600"/>
            <a:ext cx="0" cy="319088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Rectangle 26"/>
          <p:cNvSpPr>
            <a:spLocks noChangeArrowheads="1"/>
          </p:cNvSpPr>
          <p:nvPr/>
        </p:nvSpPr>
        <p:spPr bwMode="auto">
          <a:xfrm>
            <a:off x="5715000" y="3962400"/>
            <a:ext cx="1068388" cy="474663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Text Box 30"/>
          <p:cNvSpPr txBox="1">
            <a:spLocks noChangeArrowheads="1"/>
          </p:cNvSpPr>
          <p:nvPr/>
        </p:nvSpPr>
        <p:spPr bwMode="auto">
          <a:xfrm>
            <a:off x="5864225" y="3962400"/>
            <a:ext cx="80962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Layer 6a</a:t>
            </a:r>
          </a:p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1024 x r</a:t>
            </a:r>
          </a:p>
        </p:txBody>
      </p:sp>
      <p:sp>
        <p:nvSpPr>
          <p:cNvPr id="66586" name="Line 35"/>
          <p:cNvSpPr>
            <a:spLocks noChangeShapeType="1"/>
          </p:cNvSpPr>
          <p:nvPr/>
        </p:nvSpPr>
        <p:spPr bwMode="auto">
          <a:xfrm flipV="1">
            <a:off x="6248400" y="4419600"/>
            <a:ext cx="0" cy="319088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Text Box 29"/>
          <p:cNvSpPr txBox="1">
            <a:spLocks noChangeArrowheads="1"/>
          </p:cNvSpPr>
          <p:nvPr/>
        </p:nvSpPr>
        <p:spPr bwMode="auto">
          <a:xfrm>
            <a:off x="4343400" y="1066800"/>
            <a:ext cx="410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FF3300"/>
                </a:solidFill>
                <a:cs typeface="Arial" charset="0"/>
              </a:rPr>
              <a:t>Low rank matrix factorization</a:t>
            </a:r>
          </a:p>
        </p:txBody>
      </p:sp>
      <p:sp>
        <p:nvSpPr>
          <p:cNvPr id="66588" name="Text Box 30"/>
          <p:cNvSpPr txBox="1">
            <a:spLocks noChangeArrowheads="1"/>
          </p:cNvSpPr>
          <p:nvPr/>
        </p:nvSpPr>
        <p:spPr bwMode="auto">
          <a:xfrm>
            <a:off x="3810000" y="4953000"/>
            <a:ext cx="5105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sz="2000" b="0">
                <a:solidFill>
                  <a:srgbClr val="FF3300"/>
                </a:solidFill>
                <a:cs typeface="Arial" charset="0"/>
              </a:rPr>
              <a:t> Using a small </a:t>
            </a:r>
            <a:r>
              <a:rPr lang="en-US" sz="2000" b="0" i="1">
                <a:solidFill>
                  <a:srgbClr val="FF3300"/>
                </a:solidFill>
                <a:cs typeface="Arial" charset="0"/>
              </a:rPr>
              <a:t>r </a:t>
            </a:r>
            <a:r>
              <a:rPr lang="en-US" sz="2000" b="0">
                <a:solidFill>
                  <a:srgbClr val="FF3300"/>
                </a:solidFill>
                <a:cs typeface="Arial" charset="0"/>
              </a:rPr>
              <a:t>greatly reduces number   </a:t>
            </a:r>
          </a:p>
          <a:p>
            <a:pPr algn="l" eaLnBrk="1" hangingPunct="1"/>
            <a:r>
              <a:rPr lang="en-US" sz="2000" b="0">
                <a:solidFill>
                  <a:srgbClr val="FF3300"/>
                </a:solidFill>
                <a:cs typeface="Arial" charset="0"/>
              </a:rPr>
              <a:t>  of parameters</a:t>
            </a:r>
          </a:p>
          <a:p>
            <a:pPr algn="l" eaLnBrk="1" hangingPunct="1">
              <a:buFontTx/>
              <a:buChar char="•"/>
            </a:pPr>
            <a:r>
              <a:rPr lang="en-US" sz="2000" b="0">
                <a:solidFill>
                  <a:srgbClr val="FF3300"/>
                </a:solidFill>
                <a:cs typeface="Arial" charset="0"/>
              </a:rPr>
              <a:t> What should </a:t>
            </a:r>
            <a:r>
              <a:rPr lang="en-US" sz="2000" b="0" i="1">
                <a:solidFill>
                  <a:srgbClr val="FF3300"/>
                </a:solidFill>
                <a:cs typeface="Arial" charset="0"/>
              </a:rPr>
              <a:t>r</a:t>
            </a:r>
            <a:r>
              <a:rPr lang="en-US" sz="2000" b="0">
                <a:solidFill>
                  <a:srgbClr val="FF3300"/>
                </a:solidFill>
                <a:cs typeface="Arial" charset="0"/>
              </a:rPr>
              <a:t> be?</a:t>
            </a:r>
          </a:p>
        </p:txBody>
      </p:sp>
      <p:sp>
        <p:nvSpPr>
          <p:cNvPr id="66589" name="Rectangle 26"/>
          <p:cNvSpPr>
            <a:spLocks noChangeArrowheads="1"/>
          </p:cNvSpPr>
          <p:nvPr/>
        </p:nvSpPr>
        <p:spPr bwMode="auto">
          <a:xfrm>
            <a:off x="1447800" y="1600200"/>
            <a:ext cx="1068388" cy="474663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90" name="Text Box 30"/>
          <p:cNvSpPr txBox="1">
            <a:spLocks noChangeArrowheads="1"/>
          </p:cNvSpPr>
          <p:nvPr/>
        </p:nvSpPr>
        <p:spPr bwMode="auto">
          <a:xfrm>
            <a:off x="1593850" y="1600200"/>
            <a:ext cx="7493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Layer 6</a:t>
            </a:r>
          </a:p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Softmax</a:t>
            </a:r>
          </a:p>
        </p:txBody>
      </p:sp>
      <p:sp>
        <p:nvSpPr>
          <p:cNvPr id="66591" name="Line 35"/>
          <p:cNvSpPr>
            <a:spLocks noChangeShapeType="1"/>
          </p:cNvSpPr>
          <p:nvPr/>
        </p:nvSpPr>
        <p:spPr bwMode="auto">
          <a:xfrm flipV="1">
            <a:off x="1981200" y="1295400"/>
            <a:ext cx="0" cy="319088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92" name="Text Box 36"/>
          <p:cNvSpPr txBox="1">
            <a:spLocks noChangeArrowheads="1"/>
          </p:cNvSpPr>
          <p:nvPr/>
        </p:nvSpPr>
        <p:spPr bwMode="auto">
          <a:xfrm>
            <a:off x="5410200" y="1828800"/>
            <a:ext cx="16478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400" b="0">
                <a:solidFill>
                  <a:srgbClr val="7889FB"/>
                </a:solidFill>
                <a:cs typeface="Arial" charset="0"/>
              </a:rPr>
              <a:t>Output targets</a:t>
            </a:r>
          </a:p>
        </p:txBody>
      </p:sp>
      <p:sp>
        <p:nvSpPr>
          <p:cNvPr id="66593" name="Rectangle 26"/>
          <p:cNvSpPr>
            <a:spLocks noChangeArrowheads="1"/>
          </p:cNvSpPr>
          <p:nvPr/>
        </p:nvSpPr>
        <p:spPr bwMode="auto">
          <a:xfrm>
            <a:off x="5715000" y="2362200"/>
            <a:ext cx="1068388" cy="474663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94" name="Text Box 30"/>
          <p:cNvSpPr txBox="1">
            <a:spLocks noChangeArrowheads="1"/>
          </p:cNvSpPr>
          <p:nvPr/>
        </p:nvSpPr>
        <p:spPr bwMode="auto">
          <a:xfrm>
            <a:off x="5861050" y="2362200"/>
            <a:ext cx="7493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Layer 6</a:t>
            </a:r>
          </a:p>
          <a:p>
            <a:pPr eaLnBrk="1" hangingPunct="1">
              <a:lnSpc>
                <a:spcPct val="95000"/>
              </a:lnSpc>
            </a:pPr>
            <a:r>
              <a:rPr lang="en-US" sz="1200" b="0">
                <a:solidFill>
                  <a:srgbClr val="7889FB"/>
                </a:solidFill>
                <a:cs typeface="Arial" charset="0"/>
              </a:rPr>
              <a:t>Softmax</a:t>
            </a:r>
          </a:p>
        </p:txBody>
      </p:sp>
      <p:sp>
        <p:nvSpPr>
          <p:cNvPr id="66595" name="Line 35"/>
          <p:cNvSpPr>
            <a:spLocks noChangeShapeType="1"/>
          </p:cNvSpPr>
          <p:nvPr/>
        </p:nvSpPr>
        <p:spPr bwMode="auto">
          <a:xfrm flipV="1">
            <a:off x="6248400" y="2057400"/>
            <a:ext cx="0" cy="319088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648200" y="457200"/>
            <a:ext cx="4405477" cy="66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 smtClean="0"/>
              <a:t>[T. Sainath</a:t>
            </a:r>
            <a:r>
              <a:rPr lang="en-US" sz="1600" b="0" i="1" dirty="0"/>
              <a:t>,</a:t>
            </a:r>
            <a:r>
              <a:rPr lang="en-US" sz="1600" b="0" i="1" dirty="0" smtClean="0"/>
              <a:t> B. Kingsbury, </a:t>
            </a:r>
            <a:r>
              <a:rPr lang="en-US" sz="1600" b="0" i="1" dirty="0"/>
              <a:t>V. </a:t>
            </a:r>
            <a:r>
              <a:rPr lang="en-US" sz="1600" b="0" i="1" dirty="0" err="1" smtClean="0"/>
              <a:t>Sindhwani</a:t>
            </a:r>
            <a:r>
              <a:rPr lang="en-US" sz="1600" b="0" i="1" dirty="0" smtClean="0"/>
              <a:t>, E. </a:t>
            </a:r>
            <a:r>
              <a:rPr lang="en-US" sz="1600" b="0" i="1" dirty="0" err="1" smtClean="0"/>
              <a:t>Arisoy</a:t>
            </a:r>
            <a:r>
              <a:rPr lang="en-US" sz="1600" b="0" i="1" dirty="0" smtClean="0"/>
              <a:t>, B. </a:t>
            </a:r>
            <a:r>
              <a:rPr lang="en-US" sz="1600" b="0" i="1" dirty="0" err="1" smtClean="0"/>
              <a:t>Ramabhadran</a:t>
            </a:r>
            <a:r>
              <a:rPr lang="en-US" sz="1600" b="0" i="1" dirty="0" smtClean="0"/>
              <a:t> – ICASSP 2013</a:t>
            </a:r>
            <a:r>
              <a:rPr lang="en-US" sz="2000" b="0" i="1" dirty="0" smtClean="0"/>
              <a:t>]</a:t>
            </a:r>
            <a:endParaRPr lang="en-US" sz="2000" b="0" i="1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CC914055-5BF0-2645-8905-ECB20A7B46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40" name="Date Placeholder 5"/>
          <p:cNvSpPr>
            <a:spLocks noGrp="1"/>
          </p:cNvSpPr>
          <p:nvPr>
            <p:ph type="dt" sz="quarter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Low-Rank for 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Cross-Entropy Training</a:t>
            </a:r>
          </a:p>
        </p:txBody>
      </p:sp>
      <p:sp>
        <p:nvSpPr>
          <p:cNvPr id="92162" name="Rectangle 3"/>
          <p:cNvSpPr>
            <a:spLocks noGrp="1"/>
          </p:cNvSpPr>
          <p:nvPr>
            <p:ph sz="half" idx="1"/>
          </p:nvPr>
        </p:nvSpPr>
        <p:spPr>
          <a:xfrm>
            <a:off x="381000" y="1752600"/>
            <a:ext cx="4065588" cy="30734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latin typeface="Arial" charset="0"/>
                <a:cs typeface="Arial" charset="0"/>
              </a:rPr>
              <a:t>Initial experiments on a </a:t>
            </a:r>
            <a:r>
              <a:rPr lang="en-US" sz="2000" dirty="0" smtClean="0">
                <a:latin typeface="Arial" charset="0"/>
                <a:cs typeface="Arial" charset="0"/>
              </a:rPr>
              <a:t>50-hr English Broadcast News </a:t>
            </a:r>
            <a:r>
              <a:rPr lang="en-US" sz="2000" dirty="0">
                <a:latin typeface="Arial" charset="0"/>
                <a:cs typeface="Arial" charset="0"/>
              </a:rPr>
              <a:t>task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Baseline DNN</a:t>
            </a:r>
          </a:p>
          <a:p>
            <a:pPr lvl="1" eaLnBrk="1" hangingPunct="1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 Trained with </a:t>
            </a:r>
            <a:r>
              <a:rPr lang="en-US" sz="1800" dirty="0" err="1" smtClean="0">
                <a:latin typeface="Arial" charset="0"/>
                <a:cs typeface="Arial" charset="0"/>
              </a:rPr>
              <a:t>fMLLR</a:t>
            </a:r>
            <a:r>
              <a:rPr lang="en-US" sz="1800" dirty="0" smtClean="0">
                <a:latin typeface="Arial" charset="0"/>
                <a:cs typeface="Arial" charset="0"/>
              </a:rPr>
              <a:t> features</a:t>
            </a:r>
          </a:p>
          <a:p>
            <a:pPr lvl="1" eaLnBrk="1" hangingPunct="1">
              <a:defRPr/>
            </a:pPr>
            <a:r>
              <a:rPr lang="en-US" sz="1800" dirty="0">
                <a:latin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cs typeface="Arial" charset="0"/>
              </a:rPr>
              <a:t>6 layers, 2,220 output targets</a:t>
            </a:r>
            <a:endParaRPr lang="en-US" sz="1800" dirty="0">
              <a:latin typeface="Arial" charset="0"/>
              <a:cs typeface="Arial" charset="0"/>
            </a:endParaRPr>
          </a:p>
          <a:p>
            <a:pPr lvl="1" eaLnBrk="1" hangingPunct="1">
              <a:defRPr/>
            </a:pPr>
            <a:r>
              <a:rPr lang="en-US" sz="1800" dirty="0">
                <a:latin typeface="Arial" charset="0"/>
                <a:cs typeface="Arial" charset="0"/>
              </a:rPr>
              <a:t>WER: 17.7, 6.8M </a:t>
            </a:r>
            <a:r>
              <a:rPr lang="en-US" sz="1800" dirty="0" err="1">
                <a:latin typeface="Arial" charset="0"/>
                <a:cs typeface="Arial" charset="0"/>
              </a:rPr>
              <a:t>params</a:t>
            </a:r>
            <a:endParaRPr lang="en-US" sz="1800" dirty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r>
              <a:rPr lang="en-US" sz="2000" dirty="0">
                <a:latin typeface="Arial" charset="0"/>
                <a:cs typeface="Arial" charset="0"/>
              </a:rPr>
              <a:t>We can </a:t>
            </a:r>
            <a:r>
              <a:rPr lang="en-US" sz="2000" dirty="0">
                <a:solidFill>
                  <a:srgbClr val="FF0000"/>
                </a:solidFill>
                <a:latin typeface="Arial" charset="0"/>
                <a:cs typeface="Arial" charset="0"/>
              </a:rPr>
              <a:t>reduce parameters by 28% </a:t>
            </a:r>
            <a:r>
              <a:rPr lang="en-US" sz="2000" dirty="0">
                <a:latin typeface="Arial" charset="0"/>
                <a:cs typeface="Arial" charset="0"/>
              </a:rPr>
              <a:t>with </a:t>
            </a:r>
            <a:r>
              <a:rPr lang="en-US" sz="2000" dirty="0">
                <a:solidFill>
                  <a:srgbClr val="FF0000"/>
                </a:solidFill>
                <a:latin typeface="Arial" charset="0"/>
                <a:cs typeface="Arial" charset="0"/>
              </a:rPr>
              <a:t>no loss in accuracy</a:t>
            </a:r>
            <a:r>
              <a:rPr lang="en-US" sz="2000" dirty="0" smtClean="0">
                <a:latin typeface="Arial" charset="0"/>
                <a:cs typeface="Arial" charset="0"/>
              </a:rPr>
              <a:t>!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28</a:t>
            </a:r>
            <a:r>
              <a:rPr lang="en-US" sz="2000" dirty="0">
                <a:latin typeface="Arial" charset="0"/>
                <a:cs typeface="Arial" charset="0"/>
              </a:rPr>
              <a:t>% reduction in parameters amounts to a 1.4x speedup</a:t>
            </a:r>
          </a:p>
        </p:txBody>
      </p:sp>
      <p:graphicFrame>
        <p:nvGraphicFramePr>
          <p:cNvPr id="92216" name="Group 5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61286120"/>
              </p:ext>
            </p:extLst>
          </p:nvPr>
        </p:nvGraphicFramePr>
        <p:xfrm>
          <a:off x="4876800" y="2133600"/>
          <a:ext cx="3756025" cy="290671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14413"/>
                <a:gridCol w="949325"/>
                <a:gridCol w="1792287"/>
              </a:tblGrid>
              <a:tr h="6340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Rank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WER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Params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(% Reduction)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</a:tr>
              <a:tr h="324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Baseline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17.7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6.8M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</a:tr>
              <a:tr h="324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768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17.4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7.1M (more)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</a:tr>
              <a:tr h="324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512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17.3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6.2M (10%)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</a:tr>
              <a:tr h="324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256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17.6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5.4M (20%)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</a:tr>
              <a:tr h="324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128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17.7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5.0M (28%)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</a:tr>
              <a:tr h="324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64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18.0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4.8M (30%)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</a:tr>
              <a:tr h="324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32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18.3</a:t>
                      </a:r>
                      <a:endParaRPr kumimoji="0" 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 charset="0"/>
                        <a:buNone/>
                        <a:tabLst/>
                      </a:pPr>
                      <a:r>
                        <a:rPr kumimoji="0" lang="en-US" sz="17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4.7M (31%)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7" marB="45727" horzOverflow="overflow"/>
                </a:tc>
              </a:tr>
            </a:tbl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CC914055-5BF0-2645-8905-ECB20A7B46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quarter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47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Analysis of Low-Rank Layer</a:t>
            </a:r>
          </a:p>
        </p:txBody>
      </p:sp>
      <p:pic>
        <p:nvPicPr>
          <p:cNvPr id="67588" name="Picture 1" descr="numActiv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33800"/>
            <a:ext cx="372268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3811587" cy="2514600"/>
          </a:xfrm>
        </p:spPr>
        <p:txBody>
          <a:bodyPr/>
          <a:lstStyle/>
          <a:p>
            <a:r>
              <a:rPr lang="en-US" sz="2000" dirty="0" smtClean="0"/>
              <a:t>Plot the spectral norm error between final layer full-rank matrix and its best rank-r approximation</a:t>
            </a:r>
          </a:p>
          <a:p>
            <a:r>
              <a:rPr lang="en-US" sz="2000" dirty="0" smtClean="0"/>
              <a:t>Decreasing parameters by 30% results in a small spectral norm error of 0.05</a:t>
            </a:r>
          </a:p>
          <a:p>
            <a:endParaRPr lang="en-US" sz="2000" dirty="0"/>
          </a:p>
          <a:p>
            <a:r>
              <a:rPr lang="en-US" sz="2000" dirty="0">
                <a:latin typeface="Arial" charset="0"/>
                <a:cs typeface="Arial" charset="0"/>
              </a:rPr>
              <a:t>Number of active targets </a:t>
            </a:r>
            <a:r>
              <a:rPr lang="en-US" sz="2000" dirty="0" smtClean="0">
                <a:latin typeface="Arial" charset="0"/>
                <a:cs typeface="Arial" charset="0"/>
              </a:rPr>
              <a:t>is </a:t>
            </a:r>
            <a:r>
              <a:rPr lang="en-US" sz="2000" dirty="0">
                <a:latin typeface="Arial" charset="0"/>
                <a:cs typeface="Arial" charset="0"/>
              </a:rPr>
              <a:t>approximately </a:t>
            </a:r>
            <a:r>
              <a:rPr lang="en-US" sz="2000" dirty="0" smtClean="0">
                <a:latin typeface="Arial" charset="0"/>
                <a:cs typeface="Arial" charset="0"/>
              </a:rPr>
              <a:t>128</a:t>
            </a:r>
          </a:p>
          <a:p>
            <a:r>
              <a:rPr lang="en-US" sz="2000" dirty="0" smtClean="0">
                <a:latin typeface="Arial" charset="0"/>
                <a:cs typeface="Arial" charset="0"/>
              </a:rPr>
              <a:t>Decreasing parameters by 30% with a low-rank approximation seems justified</a:t>
            </a:r>
            <a:endParaRPr lang="en-US" sz="2000" dirty="0">
              <a:latin typeface="Arial" charset="0"/>
              <a:cs typeface="Arial" charset="0"/>
            </a:endParaRPr>
          </a:p>
          <a:p>
            <a:endParaRPr lang="en-US" sz="2000" dirty="0"/>
          </a:p>
        </p:txBody>
      </p:sp>
      <p:pic>
        <p:nvPicPr>
          <p:cNvPr id="3" name="Picture 2" descr="lowran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90600"/>
            <a:ext cx="3784600" cy="2846898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CC914055-5BF0-2645-8905-ECB20A7B46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quarter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Neural Networks for Speech Recognition</a:t>
            </a:r>
          </a:p>
          <a:p>
            <a:r>
              <a:rPr lang="en-US" dirty="0" smtClean="0"/>
              <a:t>Improving Training Time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Reducing Parameters with Low-Rank Matrices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GPUs for SGD training</a:t>
            </a:r>
          </a:p>
          <a:p>
            <a:pPr lvl="1"/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order Hessian-free (HF) optimization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Sampling and pre-conditioning for HF training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Improvements to HF with Blue-Gene</a:t>
            </a:r>
          </a:p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2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Low-Rank </a:t>
            </a:r>
            <a:r>
              <a:rPr lang="en-US" dirty="0" smtClean="0">
                <a:latin typeface="Arial" charset="0"/>
                <a:cs typeface="Arial" charset="0"/>
              </a:rPr>
              <a:t>for Larger Broadcast News Task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3186" name="Rectangle 51"/>
          <p:cNvSpPr>
            <a:spLocks noGrp="1"/>
          </p:cNvSpPr>
          <p:nvPr>
            <p:ph sz="quarter" idx="3"/>
          </p:nvPr>
        </p:nvSpPr>
        <p:spPr>
          <a:xfrm>
            <a:off x="381000" y="1600200"/>
            <a:ext cx="8556625" cy="2130425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430 </a:t>
            </a:r>
            <a:r>
              <a:rPr lang="en-US" sz="1800" dirty="0" err="1" smtClean="0">
                <a:latin typeface="Arial" charset="0"/>
                <a:cs typeface="Arial" charset="0"/>
              </a:rPr>
              <a:t>hr</a:t>
            </a:r>
            <a:r>
              <a:rPr lang="en-US" sz="1800" dirty="0" smtClean="0">
                <a:latin typeface="Arial" charset="0"/>
                <a:cs typeface="Arial" charset="0"/>
              </a:rPr>
              <a:t> English Broadcast News Task</a:t>
            </a:r>
          </a:p>
          <a:p>
            <a:pPr eaLnBrk="1" hangingPunct="1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DNN details</a:t>
            </a:r>
          </a:p>
          <a:p>
            <a:pPr lvl="1" eaLnBrk="1" hangingPunct="1">
              <a:defRPr/>
            </a:pPr>
            <a:r>
              <a:rPr lang="en-US" sz="1600" dirty="0"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cs typeface="Arial" charset="0"/>
              </a:rPr>
              <a:t>trained with </a:t>
            </a:r>
            <a:r>
              <a:rPr lang="en-US" sz="1600" dirty="0" err="1" smtClean="0">
                <a:latin typeface="Arial" charset="0"/>
                <a:cs typeface="Arial" charset="0"/>
              </a:rPr>
              <a:t>fMLLR</a:t>
            </a:r>
            <a:r>
              <a:rPr lang="en-US" sz="1600" dirty="0" smtClean="0">
                <a:latin typeface="Arial" charset="0"/>
                <a:cs typeface="Arial" charset="0"/>
              </a:rPr>
              <a:t> features</a:t>
            </a:r>
          </a:p>
          <a:p>
            <a:pPr lvl="1" eaLnBrk="1" hangingPunct="1">
              <a:defRPr/>
            </a:pPr>
            <a:r>
              <a:rPr lang="en-US" sz="1600" dirty="0"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cs typeface="Arial" charset="0"/>
              </a:rPr>
              <a:t>6 layers, 1,024 hidden units/layer and 6,000 output targets</a:t>
            </a:r>
          </a:p>
          <a:p>
            <a:pPr eaLnBrk="1" hangingPunct="1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Low-rank results reported on dev04f after CE and HF training</a:t>
            </a:r>
          </a:p>
          <a:p>
            <a:pPr eaLnBrk="1" hangingPunct="1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With larger tasks and more output targets, benefits of low-rank are even greater</a:t>
            </a:r>
            <a:endParaRPr lang="en-US" sz="1600" dirty="0">
              <a:latin typeface="Arial" charset="0"/>
              <a:cs typeface="Arial" charset="0"/>
            </a:endParaRPr>
          </a:p>
          <a:p>
            <a:pPr lvl="1" eaLnBrk="1" hangingPunct="1">
              <a:defRPr/>
            </a:pPr>
            <a:r>
              <a:rPr lang="en-US" sz="1600" dirty="0">
                <a:latin typeface="Arial" charset="0"/>
                <a:cs typeface="Arial" charset="0"/>
              </a:rPr>
              <a:t>Can achieve between a </a:t>
            </a:r>
            <a:r>
              <a:rPr lang="en-US" sz="16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49% </a:t>
            </a:r>
            <a:r>
              <a:rPr lang="en-US" sz="1600" dirty="0">
                <a:solidFill>
                  <a:srgbClr val="FF0000"/>
                </a:solidFill>
                <a:latin typeface="Arial" charset="0"/>
                <a:cs typeface="Arial" charset="0"/>
              </a:rPr>
              <a:t>reduction </a:t>
            </a:r>
            <a:r>
              <a:rPr lang="en-US" sz="1600" dirty="0">
                <a:latin typeface="Arial" charset="0"/>
                <a:cs typeface="Arial" charset="0"/>
              </a:rPr>
              <a:t>in parameters </a:t>
            </a:r>
          </a:p>
          <a:p>
            <a:pPr lvl="1" eaLnBrk="1" hangingPunct="1">
              <a:defRPr/>
            </a:pPr>
            <a:r>
              <a:rPr lang="en-US" sz="1600" dirty="0"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No </a:t>
            </a:r>
            <a:r>
              <a:rPr lang="en-US" sz="1600" dirty="0">
                <a:solidFill>
                  <a:srgbClr val="FF0000"/>
                </a:solidFill>
                <a:latin typeface="Arial" charset="0"/>
                <a:cs typeface="Arial" charset="0"/>
              </a:rPr>
              <a:t>loss in accuracy</a:t>
            </a:r>
          </a:p>
        </p:txBody>
      </p:sp>
      <p:graphicFrame>
        <p:nvGraphicFramePr>
          <p:cNvPr id="84341" name="Group 373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81187773"/>
              </p:ext>
            </p:extLst>
          </p:nvPr>
        </p:nvGraphicFramePr>
        <p:xfrm>
          <a:off x="1447800" y="4800600"/>
          <a:ext cx="6531600" cy="139888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47238"/>
                <a:gridCol w="1283464"/>
                <a:gridCol w="1212770"/>
                <a:gridCol w="2088128"/>
              </a:tblGrid>
              <a:tr h="28341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Method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5" marB="4569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WER- CE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5" marB="4569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MS Mincho" pitchFamily="49" charset="-128"/>
                          <a:cs typeface="Times New Roman"/>
                        </a:rPr>
                        <a:t>WER-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MS Mincho" pitchFamily="49" charset="-128"/>
                          <a:cs typeface="Times New Roman"/>
                        </a:rPr>
                        <a:t>Seq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5" marB="4569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# </a:t>
                      </a:r>
                      <a:r>
                        <a:rPr kumimoji="0" lang="en-US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Params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5" marB="45695" horzOverflow="overflow"/>
                </a:tc>
              </a:tr>
              <a:tr h="28341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Baseline DNN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5" marB="4569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16.7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5" marB="4569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MS Mincho" pitchFamily="49" charset="-128"/>
                          <a:cs typeface="Times New Roman"/>
                        </a:rPr>
                        <a:t>15.1</a:t>
                      </a:r>
                    </a:p>
                  </a:txBody>
                  <a:tcPr marT="45695" marB="4569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10.7M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5" marB="45695" horzOverflow="overflow"/>
                </a:tc>
              </a:tr>
              <a:tr h="66746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Low-Rank DNN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(r=128)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5" marB="4569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16.6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5" marB="4569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MS Mincho" pitchFamily="49" charset="-128"/>
                          <a:cs typeface="Times New Roman"/>
                        </a:rPr>
                        <a:t>15.1</a:t>
                      </a:r>
                    </a:p>
                  </a:txBody>
                  <a:tcPr marT="45695" marB="4569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5.5M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(49% reduction)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5" marB="45695" horzOverflow="overflow"/>
                </a:tc>
              </a:tr>
            </a:tbl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CC914055-5BF0-2645-8905-ECB20A7B46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1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Low-Rank </a:t>
            </a:r>
            <a:r>
              <a:rPr lang="en-US" dirty="0" smtClean="0">
                <a:latin typeface="Arial" charset="0"/>
                <a:cs typeface="Arial" charset="0"/>
              </a:rPr>
              <a:t>for Larger Switchboard Task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3186" name="Rectangle 51"/>
          <p:cNvSpPr>
            <a:spLocks noGrp="1"/>
          </p:cNvSpPr>
          <p:nvPr>
            <p:ph sz="quarter" idx="3"/>
          </p:nvPr>
        </p:nvSpPr>
        <p:spPr>
          <a:xfrm>
            <a:off x="381000" y="1600200"/>
            <a:ext cx="8556625" cy="2130425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300 </a:t>
            </a:r>
            <a:r>
              <a:rPr lang="en-US" sz="1800" dirty="0" err="1" smtClean="0">
                <a:latin typeface="Arial" charset="0"/>
                <a:cs typeface="Arial" charset="0"/>
              </a:rPr>
              <a:t>hr</a:t>
            </a:r>
            <a:r>
              <a:rPr lang="en-US" sz="1800" dirty="0" smtClean="0">
                <a:latin typeface="Arial" charset="0"/>
                <a:cs typeface="Arial" charset="0"/>
              </a:rPr>
              <a:t> Switchboard Task</a:t>
            </a:r>
          </a:p>
          <a:p>
            <a:pPr eaLnBrk="1" hangingPunct="1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DNN details</a:t>
            </a:r>
          </a:p>
          <a:p>
            <a:pPr lvl="1" eaLnBrk="1" hangingPunct="1">
              <a:defRPr/>
            </a:pPr>
            <a:r>
              <a:rPr lang="en-US" sz="1600" dirty="0"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cs typeface="Arial" charset="0"/>
              </a:rPr>
              <a:t>trained with </a:t>
            </a:r>
            <a:r>
              <a:rPr lang="en-US" sz="1600" dirty="0" err="1" smtClean="0">
                <a:latin typeface="Arial" charset="0"/>
                <a:cs typeface="Arial" charset="0"/>
              </a:rPr>
              <a:t>fMLLR</a:t>
            </a:r>
            <a:r>
              <a:rPr lang="en-US" sz="1600" dirty="0" smtClean="0">
                <a:latin typeface="Arial" charset="0"/>
                <a:cs typeface="Arial" charset="0"/>
              </a:rPr>
              <a:t> features</a:t>
            </a:r>
          </a:p>
          <a:p>
            <a:pPr lvl="1" eaLnBrk="1" hangingPunct="1">
              <a:defRPr/>
            </a:pPr>
            <a:r>
              <a:rPr lang="en-US" sz="1600" dirty="0"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cs typeface="Arial" charset="0"/>
              </a:rPr>
              <a:t>6 layers, 2,048 hidden units/layer and 9,300 output targets</a:t>
            </a:r>
          </a:p>
          <a:p>
            <a:pPr eaLnBrk="1" hangingPunct="1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Low-rank results reported on Hub5-2000 after CE +</a:t>
            </a:r>
            <a:r>
              <a:rPr lang="en-US" sz="1800" dirty="0" err="1" smtClean="0">
                <a:latin typeface="Arial" charset="0"/>
                <a:cs typeface="Arial" charset="0"/>
              </a:rPr>
              <a:t>Seq</a:t>
            </a:r>
            <a:r>
              <a:rPr lang="en-US" sz="1800" dirty="0" smtClean="0">
                <a:latin typeface="Arial" charset="0"/>
                <a:cs typeface="Arial" charset="0"/>
              </a:rPr>
              <a:t> training</a:t>
            </a:r>
          </a:p>
          <a:p>
            <a:pPr eaLnBrk="1" hangingPunct="1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Low-rank factorization shows improvements on SWB as well</a:t>
            </a:r>
            <a:endParaRPr lang="en-US" sz="1600" dirty="0">
              <a:latin typeface="Arial" charset="0"/>
              <a:cs typeface="Arial" charset="0"/>
            </a:endParaRPr>
          </a:p>
          <a:p>
            <a:pPr lvl="1" eaLnBrk="1" hangingPunct="1">
              <a:defRPr/>
            </a:pPr>
            <a:r>
              <a:rPr lang="en-US" sz="1600" dirty="0">
                <a:latin typeface="Arial" charset="0"/>
                <a:cs typeface="Arial" charset="0"/>
              </a:rPr>
              <a:t>Can achieve between a </a:t>
            </a:r>
            <a:r>
              <a:rPr lang="en-US" sz="16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32% </a:t>
            </a:r>
            <a:r>
              <a:rPr lang="en-US" sz="1600" dirty="0">
                <a:solidFill>
                  <a:srgbClr val="FF0000"/>
                </a:solidFill>
                <a:latin typeface="Arial" charset="0"/>
                <a:cs typeface="Arial" charset="0"/>
              </a:rPr>
              <a:t>reduction </a:t>
            </a:r>
            <a:r>
              <a:rPr lang="en-US" sz="1600" dirty="0">
                <a:latin typeface="Arial" charset="0"/>
                <a:cs typeface="Arial" charset="0"/>
              </a:rPr>
              <a:t>in parameters </a:t>
            </a:r>
          </a:p>
          <a:p>
            <a:pPr lvl="1" eaLnBrk="1" hangingPunct="1">
              <a:defRPr/>
            </a:pPr>
            <a:r>
              <a:rPr lang="en-US" sz="1600" dirty="0" smtClean="0"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No loss </a:t>
            </a:r>
            <a:r>
              <a:rPr lang="en-US" sz="1600" dirty="0">
                <a:solidFill>
                  <a:srgbClr val="FF0000"/>
                </a:solidFill>
                <a:latin typeface="Arial" charset="0"/>
                <a:cs typeface="Arial" charset="0"/>
              </a:rPr>
              <a:t>in </a:t>
            </a:r>
            <a:r>
              <a:rPr lang="en-US" sz="16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accuracy</a:t>
            </a:r>
            <a:endParaRPr lang="en-US" sz="1600" dirty="0">
              <a:latin typeface="Arial" charset="0"/>
              <a:cs typeface="Arial" charset="0"/>
            </a:endParaRPr>
          </a:p>
        </p:txBody>
      </p:sp>
      <p:graphicFrame>
        <p:nvGraphicFramePr>
          <p:cNvPr id="84341" name="Group 373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852079195"/>
              </p:ext>
            </p:extLst>
          </p:nvPr>
        </p:nvGraphicFramePr>
        <p:xfrm>
          <a:off x="1524000" y="4800600"/>
          <a:ext cx="6560250" cy="139889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47238"/>
                <a:gridCol w="1212894"/>
                <a:gridCol w="1311990"/>
                <a:gridCol w="2088128"/>
              </a:tblGrid>
              <a:tr h="28341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Method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8" marB="456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WER-CE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8" marB="456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MS Mincho" pitchFamily="49" charset="-128"/>
                          <a:cs typeface="Times New Roman"/>
                        </a:rPr>
                        <a:t>WER-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MS Mincho" pitchFamily="49" charset="-128"/>
                          <a:cs typeface="Times New Roman"/>
                        </a:rPr>
                        <a:t>Seq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8" marB="456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# Params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8" marB="45698" horzOverflow="overflow"/>
                </a:tc>
              </a:tr>
              <a:tr h="28341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Baseline DNN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8" marB="456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14.2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8" marB="456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MS Mincho" pitchFamily="49" charset="-128"/>
                          <a:cs typeface="Times New Roman"/>
                        </a:rPr>
                        <a:t>12.2</a:t>
                      </a:r>
                    </a:p>
                  </a:txBody>
                  <a:tcPr marT="45698" marB="456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41M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8" marB="45698" horzOverflow="overflow"/>
                </a:tc>
              </a:tr>
              <a:tr h="66746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Low-Rank DNN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(r=512)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8" marB="456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14.4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8" marB="456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MS Mincho" pitchFamily="49" charset="-128"/>
                          <a:cs typeface="Times New Roman"/>
                        </a:rPr>
                        <a:t>12.2</a:t>
                      </a:r>
                    </a:p>
                  </a:txBody>
                  <a:tcPr marT="45698" marB="456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28M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/>
                          <a:cs typeface="Times New Roman"/>
                        </a:rPr>
                        <a:t>(32% reduction)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 pitchFamily="49" charset="-128"/>
                        <a:cs typeface="Times New Roman"/>
                      </a:endParaRPr>
                    </a:p>
                  </a:txBody>
                  <a:tcPr marT="45698" marB="45698" horzOverflow="overflow"/>
                </a:tc>
              </a:tr>
            </a:tbl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CC914055-5BF0-2645-8905-ECB20A7B46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9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Deep Neural Networks for Speech Recognition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Improving Training Time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 </a:t>
            </a:r>
            <a:r>
              <a:rPr lang="en-US" dirty="0" smtClean="0">
                <a:solidFill>
                  <a:srgbClr val="BFBFBF"/>
                </a:solidFill>
              </a:rPr>
              <a:t>Reducing Parameters with Low-Rank Matrices</a:t>
            </a:r>
          </a:p>
          <a:p>
            <a:pPr lvl="1"/>
            <a:r>
              <a:rPr lang="en-US" dirty="0" smtClean="0"/>
              <a:t> GPUs for SGD training</a:t>
            </a:r>
          </a:p>
          <a:p>
            <a:pPr lvl="1"/>
            <a:r>
              <a:rPr lang="en-US" dirty="0"/>
              <a:t> </a:t>
            </a:r>
            <a:r>
              <a:rPr lang="en-US" dirty="0" smtClean="0">
                <a:solidFill>
                  <a:srgbClr val="BFBFBF"/>
                </a:solidFill>
              </a:rPr>
              <a:t>2</a:t>
            </a:r>
            <a:r>
              <a:rPr lang="en-US" baseline="30000" dirty="0" smtClean="0">
                <a:solidFill>
                  <a:srgbClr val="BFBFBF"/>
                </a:solidFill>
              </a:rPr>
              <a:t>nd</a:t>
            </a:r>
            <a:r>
              <a:rPr lang="en-US" dirty="0" smtClean="0">
                <a:solidFill>
                  <a:srgbClr val="BFBFBF"/>
                </a:solidFill>
              </a:rPr>
              <a:t> </a:t>
            </a:r>
            <a:r>
              <a:rPr lang="en-US" dirty="0">
                <a:solidFill>
                  <a:srgbClr val="BFBFBF"/>
                </a:solidFill>
              </a:rPr>
              <a:t>order Hessian-free (HF) optimization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 Sampling and pre-conditioning </a:t>
            </a:r>
            <a:r>
              <a:rPr lang="en-US" dirty="0" smtClean="0">
                <a:solidFill>
                  <a:srgbClr val="BFBFBF"/>
                </a:solidFill>
              </a:rPr>
              <a:t>for HF training</a:t>
            </a:r>
            <a:endParaRPr lang="en-US" dirty="0">
              <a:solidFill>
                <a:srgbClr val="BFBFBF"/>
              </a:solidFill>
            </a:endParaRPr>
          </a:p>
          <a:p>
            <a:pPr lvl="1"/>
            <a:r>
              <a:rPr lang="en-US" dirty="0">
                <a:solidFill>
                  <a:srgbClr val="BFBFBF"/>
                </a:solidFill>
              </a:rPr>
              <a:t> Improvements to HF with Blue-Gene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Future Work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07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9CBDA-293F-6B45-B4BC-92DE4C487746}" type="slidenum">
              <a:rPr lang="en-US"/>
              <a:pPr/>
              <a:t>23</a:t>
            </a:fld>
            <a:endParaRPr lang="en-US"/>
          </a:p>
        </p:txBody>
      </p:sp>
      <p:sp>
        <p:nvSpPr>
          <p:cNvPr id="4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4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8789483-184D-314B-A2AB-88826FC3769E}" type="datetime1">
              <a:rPr lang="en-US"/>
              <a:pPr/>
              <a:t>1/12/15</a:t>
            </a:fld>
            <a:endParaRPr lang="en-US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 (SGD)</a:t>
            </a:r>
            <a:endParaRPr lang="en-US" dirty="0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524000"/>
            <a:ext cx="8534400" cy="3657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smtClean="0"/>
              <a:t>Mini</a:t>
            </a:r>
            <a:r>
              <a:rPr lang="en-US" sz="1800" dirty="0"/>
              <a:t>-batch SGD remains the most popular approach for fine-tuning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Gradient is difficult be parallelized because: 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 batch size </a:t>
            </a:r>
            <a:r>
              <a:rPr lang="en-US" sz="1800" i="1" dirty="0" smtClean="0"/>
              <a:t>B</a:t>
            </a:r>
            <a:r>
              <a:rPr lang="en-US" sz="1800" b="1" dirty="0" smtClean="0"/>
              <a:t> </a:t>
            </a:r>
            <a:r>
              <a:rPr lang="en-US" sz="1800" dirty="0" smtClean="0"/>
              <a:t>is </a:t>
            </a:r>
            <a:r>
              <a:rPr lang="en-US" sz="1800" dirty="0"/>
              <a:t>small (100-1,000 training examples)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 number of parameters </a:t>
            </a:r>
            <a:r>
              <a:rPr lang="en-US" sz="1800" b="1" i="1" dirty="0" smtClean="0"/>
              <a:t>w</a:t>
            </a:r>
            <a:r>
              <a:rPr lang="en-US" sz="1800" dirty="0" smtClean="0"/>
              <a:t> is </a:t>
            </a:r>
            <a:r>
              <a:rPr lang="en-US" sz="1800" dirty="0"/>
              <a:t>large (10-50M)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 cost to compute gradient and communicate parameters is high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If we make the batch size too large, we miss many local optima in objective function and training becomes </a:t>
            </a:r>
            <a:r>
              <a:rPr lang="en-US" sz="1800" dirty="0" smtClean="0"/>
              <a:t>unstable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The simplest way to speed up SGD training is via GPUs</a:t>
            </a: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graphicFrame>
        <p:nvGraphicFramePr>
          <p:cNvPr id="133223" name="Group 10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9570686"/>
              </p:ext>
            </p:extLst>
          </p:nvPr>
        </p:nvGraphicFramePr>
        <p:xfrm>
          <a:off x="2971800" y="5181600"/>
          <a:ext cx="2755900" cy="1097280"/>
        </p:xfrm>
        <a:graphic>
          <a:graphicData uri="http://schemas.openxmlformats.org/drawingml/2006/table">
            <a:tbl>
              <a:tblPr/>
              <a:tblGrid>
                <a:gridCol w="1838325"/>
                <a:gridCol w="917575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Batch Size = 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19.6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Batch Size = 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19.6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Batch Size = 2000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28800"/>
            <a:ext cx="255953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9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One reason DNN training is slow is due to the large number of dense matrix multiplications</a:t>
            </a:r>
          </a:p>
          <a:p>
            <a:r>
              <a:rPr lang="en-US" sz="2000" dirty="0" smtClean="0"/>
              <a:t>GPUs help for SGD by parallelizing this matrix multiplication over thousands of cores</a:t>
            </a:r>
          </a:p>
          <a:p>
            <a:r>
              <a:rPr lang="en-US" sz="2000" dirty="0" smtClean="0"/>
              <a:t>We can achieve over a 5x speedup with a K20x GPU compared to a 8-core CPU for cross-entropy (CE) training</a:t>
            </a:r>
          </a:p>
          <a:p>
            <a:r>
              <a:rPr lang="en-US" sz="2000" dirty="0" smtClean="0"/>
              <a:t>But SGD does not work well for sequence training…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19637"/>
              </p:ext>
            </p:extLst>
          </p:nvPr>
        </p:nvGraphicFramePr>
        <p:xfrm>
          <a:off x="1143000" y="4648200"/>
          <a:ext cx="6890250" cy="14245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45676"/>
                <a:gridCol w="2108200"/>
                <a:gridCol w="2236374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WER (50-hr BN)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Time (</a:t>
                      </a:r>
                      <a:r>
                        <a:rPr lang="en-US" baseline="0" dirty="0" err="1" smtClean="0"/>
                        <a:t>hrs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5217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SGD (CPU)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18.7</a:t>
                      </a:r>
                      <a:endParaRPr lang="en-US" dirty="0"/>
                    </a:p>
                  </a:txBody>
                  <a:tcPr/>
                </a:tc>
              </a:tr>
              <a:tr h="5217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SGD (GPU)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94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Deep Neural Networks for Speech Recognition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Improving Training Time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 </a:t>
            </a:r>
            <a:r>
              <a:rPr lang="en-US" dirty="0" smtClean="0">
                <a:solidFill>
                  <a:srgbClr val="BFBFBF"/>
                </a:solidFill>
              </a:rPr>
              <a:t>Reducing Parameters with Low-Rank Matrices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 </a:t>
            </a:r>
            <a:r>
              <a:rPr lang="en-US" dirty="0">
                <a:solidFill>
                  <a:srgbClr val="BFBFBF"/>
                </a:solidFill>
              </a:rPr>
              <a:t>GPUs for SGD training</a:t>
            </a:r>
          </a:p>
          <a:p>
            <a:pPr lvl="1"/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order Hessian-free (HF) optimization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BFBFBF"/>
                </a:solidFill>
              </a:rPr>
              <a:t>Sampling and pre-conditioning </a:t>
            </a:r>
            <a:r>
              <a:rPr lang="en-US" dirty="0" smtClean="0">
                <a:solidFill>
                  <a:srgbClr val="BFBFBF"/>
                </a:solidFill>
              </a:rPr>
              <a:t>for HF training</a:t>
            </a:r>
            <a:endParaRPr lang="en-US" dirty="0">
              <a:solidFill>
                <a:srgbClr val="BFBFBF"/>
              </a:solidFill>
            </a:endParaRPr>
          </a:p>
          <a:p>
            <a:pPr lvl="1"/>
            <a:r>
              <a:rPr lang="en-US" dirty="0">
                <a:solidFill>
                  <a:srgbClr val="BFBFBF"/>
                </a:solidFill>
              </a:rPr>
              <a:t> Improvements to HF with Blue-Gene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Future Work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6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Optimization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1524000"/>
            <a:ext cx="7775575" cy="3902075"/>
          </a:xfrm>
        </p:spPr>
        <p:txBody>
          <a:bodyPr/>
          <a:lstStyle/>
          <a:p>
            <a:r>
              <a:rPr lang="en-US" sz="2000" dirty="0">
                <a:latin typeface="Arial" charset="0"/>
                <a:cs typeface="Arial" charset="0"/>
              </a:rPr>
              <a:t>Distributed optimization techniques, such as 2</a:t>
            </a:r>
            <a:r>
              <a:rPr lang="en-US" sz="2000" baseline="30000" dirty="0">
                <a:latin typeface="Arial" charset="0"/>
                <a:cs typeface="Arial" charset="0"/>
              </a:rPr>
              <a:t>nd</a:t>
            </a:r>
            <a:r>
              <a:rPr lang="en-US" sz="2000" dirty="0">
                <a:latin typeface="Arial" charset="0"/>
                <a:cs typeface="Arial" charset="0"/>
              </a:rPr>
              <a:t> order methods, use large data batches for gradient and curvature information, which can be parallelized across </a:t>
            </a:r>
            <a:r>
              <a:rPr lang="en-US" sz="2000" dirty="0" smtClean="0">
                <a:latin typeface="Arial" charset="0"/>
                <a:cs typeface="Arial" charset="0"/>
              </a:rPr>
              <a:t>machines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Minimize the following objective function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Find the best search direction </a:t>
            </a:r>
            <a:r>
              <a:rPr lang="en-US" sz="2000" i="1" dirty="0" err="1" smtClean="0"/>
              <a:t>d</a:t>
            </a:r>
            <a:r>
              <a:rPr lang="en-US" sz="2000" i="1" baseline="-25000" dirty="0" err="1" smtClean="0"/>
              <a:t>n</a:t>
            </a:r>
            <a:endParaRPr lang="en-US" sz="2000" i="1" baseline="-25000" dirty="0" smtClean="0"/>
          </a:p>
          <a:p>
            <a:pPr marL="457200" indent="-457200">
              <a:buFont typeface="+mj-lt"/>
              <a:buAutoNum type="arabicPeriod"/>
            </a:pPr>
            <a:endParaRPr lang="en-US" sz="2000" i="1" baseline="-25000" dirty="0"/>
          </a:p>
          <a:p>
            <a:pPr marL="0" indent="0">
              <a:buNone/>
            </a:pPr>
            <a:endParaRPr lang="en-US" sz="2000" i="1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Update parameters</a:t>
            </a:r>
          </a:p>
          <a:p>
            <a:pPr marL="0" indent="0">
              <a:buNone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Iterate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E13D30-525D-2E4F-A0B2-4306366889E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942420B-57E7-4B43-8665-482FCDCCDCC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971800"/>
            <a:ext cx="5602941" cy="1070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419600"/>
            <a:ext cx="5443415" cy="71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410200"/>
            <a:ext cx="307848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19800" y="533400"/>
            <a:ext cx="2957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 smtClean="0"/>
              <a:t>[J. Martens – ICML 2010</a:t>
            </a:r>
            <a:r>
              <a:rPr lang="en-US" sz="2000" b="0" i="1" dirty="0" smtClean="0"/>
              <a:t>]</a:t>
            </a:r>
            <a:endParaRPr lang="en-US" sz="2000" b="0" i="1" dirty="0"/>
          </a:p>
        </p:txBody>
      </p:sp>
    </p:spTree>
    <p:extLst>
      <p:ext uri="{BB962C8B-B14F-4D97-AF65-F5344CB8AC3E}">
        <p14:creationId xmlns:p14="http://schemas.microsoft.com/office/powerpoint/2010/main" val="79284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CG with DNNs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5575" cy="3902075"/>
          </a:xfrm>
        </p:spPr>
        <p:txBody>
          <a:bodyPr/>
          <a:lstStyle/>
          <a:p>
            <a:r>
              <a:rPr lang="en-US" sz="2000" dirty="0" smtClean="0"/>
              <a:t>We use linear conjugate gradient to minimize the following objective function</a:t>
            </a:r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using </a:t>
            </a:r>
            <a:r>
              <a:rPr lang="en-US" sz="2000" dirty="0">
                <a:solidFill>
                  <a:srgbClr val="FF0000"/>
                </a:solidFill>
              </a:rPr>
              <a:t>only matrix-vector </a:t>
            </a:r>
            <a:r>
              <a:rPr lang="en-US" sz="2000" dirty="0" smtClean="0">
                <a:solidFill>
                  <a:srgbClr val="FF0000"/>
                </a:solidFill>
              </a:rPr>
              <a:t>products </a:t>
            </a:r>
            <a:r>
              <a:rPr lang="en-US" sz="2000" b="1" dirty="0" smtClean="0"/>
              <a:t>B(</a:t>
            </a:r>
            <a:r>
              <a:rPr lang="en-US" sz="2000" b="1" dirty="0" err="1" smtClean="0"/>
              <a:t>w</a:t>
            </a:r>
            <a:r>
              <a:rPr lang="en-US" sz="2000" b="1" baseline="-25000" dirty="0" err="1" smtClean="0"/>
              <a:t>n</a:t>
            </a:r>
            <a:r>
              <a:rPr lang="en-US" sz="2000" b="1" dirty="0" smtClean="0"/>
              <a:t>)</a:t>
            </a:r>
            <a:r>
              <a:rPr lang="en-US" sz="2000" b="1" dirty="0" err="1" smtClean="0"/>
              <a:t>d</a:t>
            </a:r>
            <a:r>
              <a:rPr lang="en-US" sz="2000" b="1" baseline="-25000" dirty="0" err="1" smtClean="0"/>
              <a:t>n</a:t>
            </a:r>
            <a:r>
              <a:rPr lang="en-US" sz="2000" b="1" baseline="-25000" dirty="0" smtClean="0"/>
              <a:t> </a:t>
            </a:r>
            <a:r>
              <a:rPr lang="en-US" sz="2000" i="1" dirty="0" smtClean="0"/>
              <a:t>[</a:t>
            </a:r>
            <a:r>
              <a:rPr lang="en-US" sz="2000" i="1" dirty="0" err="1" smtClean="0"/>
              <a:t>Perlmutter</a:t>
            </a:r>
            <a:r>
              <a:rPr lang="en-US" sz="2000" i="1" dirty="0" smtClean="0"/>
              <a:t>, 1994]</a:t>
            </a:r>
            <a:endParaRPr lang="en-US" sz="2000" b="1" i="1" baseline="-25000" dirty="0" smtClean="0"/>
          </a:p>
          <a:p>
            <a:r>
              <a:rPr lang="en-US" sz="2000" dirty="0" smtClean="0"/>
              <a:t>Curvature matrix-vector products </a:t>
            </a:r>
            <a:r>
              <a:rPr lang="en-US" sz="2000" b="1" dirty="0"/>
              <a:t>B(</a:t>
            </a:r>
            <a:r>
              <a:rPr lang="en-US" sz="2000" b="1" dirty="0" err="1"/>
              <a:t>w</a:t>
            </a:r>
            <a:r>
              <a:rPr lang="en-US" sz="2000" b="1" baseline="-25000" dirty="0" err="1"/>
              <a:t>n</a:t>
            </a:r>
            <a:r>
              <a:rPr lang="en-US" sz="2000" b="1" dirty="0"/>
              <a:t>)</a:t>
            </a:r>
            <a:r>
              <a:rPr lang="en-US" sz="2000" b="1" dirty="0" err="1" smtClean="0"/>
              <a:t>d</a:t>
            </a:r>
            <a:r>
              <a:rPr lang="en-US" sz="2000" b="1" baseline="-25000" dirty="0" err="1" smtClean="0"/>
              <a:t>n</a:t>
            </a:r>
            <a:r>
              <a:rPr lang="en-US" sz="2000" b="1" baseline="-25000" dirty="0" smtClean="0"/>
              <a:t> </a:t>
            </a:r>
            <a:r>
              <a:rPr lang="en-US" sz="2000" dirty="0" smtClean="0"/>
              <a:t>are computed in </a:t>
            </a:r>
            <a:r>
              <a:rPr lang="en-US" sz="2000" b="1" dirty="0" smtClean="0">
                <a:solidFill>
                  <a:srgbClr val="FF0000"/>
                </a:solidFill>
              </a:rPr>
              <a:t>linear time and memory</a:t>
            </a:r>
          </a:p>
          <a:p>
            <a:r>
              <a:rPr lang="en-US" sz="2000" dirty="0" smtClean="0"/>
              <a:t>Since the Hessian matrix is not guaranteed to be positive definite, we approximate this with a positive semi-definite Gauss-Newton matrix and then damp this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33600"/>
            <a:ext cx="5647267" cy="904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10200"/>
            <a:ext cx="2743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1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Master-slave architecture use for HF training</a:t>
            </a:r>
          </a:p>
          <a:p>
            <a:r>
              <a:rPr lang="en-US" dirty="0" smtClean="0"/>
              <a:t>Master runs the optimization</a:t>
            </a:r>
            <a:endParaRPr lang="en-US" dirty="0"/>
          </a:p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On each HF iteration, workers compute the following:</a:t>
            </a:r>
            <a:endParaRPr lang="en-US" dirty="0">
              <a:latin typeface="Arial" charset="0"/>
              <a:cs typeface="Arial" charset="0"/>
            </a:endParaRPr>
          </a:p>
          <a:p>
            <a:pPr lvl="1" eaLnBrk="1" hangingPunct="1">
              <a:defRPr/>
            </a:pP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cs typeface="Arial" charset="0"/>
              </a:rPr>
              <a:t>Compute loss </a:t>
            </a:r>
            <a:r>
              <a:rPr lang="en-US" sz="2000" b="1" i="1" dirty="0">
                <a:latin typeface="Lucida Calligraphy"/>
                <a:cs typeface="Arial" charset="0"/>
              </a:rPr>
              <a:t>L</a:t>
            </a:r>
            <a:r>
              <a:rPr lang="en-US" sz="2000" b="1" i="1" dirty="0">
                <a:latin typeface="Arial" charset="0"/>
                <a:cs typeface="Arial" charset="0"/>
              </a:rPr>
              <a:t>(</a:t>
            </a:r>
            <a:r>
              <a:rPr lang="en-US" sz="2000" b="1" i="1" dirty="0" err="1">
                <a:latin typeface="Arial" charset="0"/>
                <a:cs typeface="Arial" charset="0"/>
              </a:rPr>
              <a:t>w</a:t>
            </a:r>
            <a:r>
              <a:rPr lang="en-US" sz="2000" b="1" i="1" baseline="-25000" dirty="0" err="1">
                <a:latin typeface="Arial" charset="0"/>
                <a:cs typeface="Arial" charset="0"/>
              </a:rPr>
              <a:t>n</a:t>
            </a:r>
            <a:r>
              <a:rPr lang="en-US" sz="2000" b="1" i="1" dirty="0">
                <a:latin typeface="Arial" charset="0"/>
                <a:cs typeface="Arial" charset="0"/>
              </a:rPr>
              <a:t>)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cs typeface="Arial" charset="0"/>
              </a:rPr>
              <a:t>given current model </a:t>
            </a:r>
            <a:r>
              <a:rPr lang="en-US" sz="2000" b="1" i="1" dirty="0" err="1">
                <a:latin typeface="Arial" charset="0"/>
                <a:cs typeface="Arial" charset="0"/>
              </a:rPr>
              <a:t>w</a:t>
            </a:r>
            <a:r>
              <a:rPr lang="en-US" sz="2000" b="1" i="1" baseline="-25000" dirty="0" err="1">
                <a:latin typeface="Arial" charset="0"/>
                <a:cs typeface="Arial" charset="0"/>
              </a:rPr>
              <a:t>n</a:t>
            </a:r>
            <a:r>
              <a:rPr lang="en-US" sz="2000" dirty="0" smtClean="0">
                <a:latin typeface="Arial" charset="0"/>
                <a:cs typeface="Arial" charset="0"/>
              </a:rPr>
              <a:t> </a:t>
            </a:r>
          </a:p>
          <a:p>
            <a:pPr lvl="1" eaLnBrk="1" hangingPunct="1"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 Compute the gradient </a:t>
            </a:r>
            <a:r>
              <a:rPr lang="en-US" sz="2000" dirty="0" smtClean="0"/>
              <a:t>∇</a:t>
            </a:r>
            <a:r>
              <a:rPr lang="en-US" sz="2000" b="1" i="1" dirty="0" smtClean="0">
                <a:latin typeface="Lucida Calligraphy"/>
                <a:cs typeface="Arial" charset="0"/>
              </a:rPr>
              <a:t>L</a:t>
            </a:r>
            <a:r>
              <a:rPr lang="en-US" sz="2000" b="1" i="1" dirty="0" smtClean="0">
                <a:latin typeface="Arial" charset="0"/>
                <a:cs typeface="Arial" charset="0"/>
              </a:rPr>
              <a:t>(</a:t>
            </a:r>
            <a:r>
              <a:rPr lang="en-US" sz="2000" b="1" i="1" dirty="0" err="1" smtClean="0">
                <a:latin typeface="Arial" charset="0"/>
                <a:cs typeface="Arial" charset="0"/>
              </a:rPr>
              <a:t>w</a:t>
            </a:r>
            <a:r>
              <a:rPr lang="en-US" sz="2000" b="1" i="1" baseline="-25000" dirty="0" err="1" smtClean="0">
                <a:latin typeface="Arial" charset="0"/>
                <a:cs typeface="Arial" charset="0"/>
              </a:rPr>
              <a:t>n</a:t>
            </a:r>
            <a:r>
              <a:rPr lang="en-US" sz="2000" b="1" i="1" dirty="0" smtClean="0">
                <a:latin typeface="Arial" charset="0"/>
                <a:cs typeface="Arial" charset="0"/>
              </a:rPr>
              <a:t>)</a:t>
            </a:r>
            <a:r>
              <a:rPr lang="en-US" sz="2000" dirty="0" smtClean="0">
                <a:latin typeface="Arial" charset="0"/>
                <a:cs typeface="Arial" charset="0"/>
              </a:rPr>
              <a:t> over all training data</a:t>
            </a:r>
          </a:p>
          <a:p>
            <a:pPr lvl="1" eaLnBrk="1" hangingPunct="1"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 Run multiple CG iterations, computing the Hessian matrix-vector product </a:t>
            </a:r>
            <a:r>
              <a:rPr lang="en-US" sz="2000" b="1" dirty="0"/>
              <a:t>B(</a:t>
            </a:r>
            <a:r>
              <a:rPr lang="en-US" sz="2000" b="1" dirty="0" err="1"/>
              <a:t>w</a:t>
            </a:r>
            <a:r>
              <a:rPr lang="en-US" sz="2000" b="1" baseline="-25000" dirty="0" err="1"/>
              <a:t>n</a:t>
            </a:r>
            <a:r>
              <a:rPr lang="en-US" sz="2000" b="1" dirty="0"/>
              <a:t>)</a:t>
            </a:r>
            <a:r>
              <a:rPr lang="en-US" sz="2000" b="1" dirty="0" err="1" smtClean="0"/>
              <a:t>d</a:t>
            </a:r>
            <a:r>
              <a:rPr lang="en-US" sz="2000" b="1" baseline="-25000" dirty="0" err="1" smtClean="0"/>
              <a:t>n</a:t>
            </a:r>
            <a:r>
              <a:rPr lang="en-US" sz="2000" b="1" baseline="-25000" dirty="0" smtClean="0"/>
              <a:t> </a:t>
            </a:r>
            <a:r>
              <a:rPr lang="en-US" sz="2000" dirty="0" smtClean="0">
                <a:latin typeface="Arial" charset="0"/>
                <a:cs typeface="Arial" charset="0"/>
              </a:rPr>
              <a:t>over small sample of the data (1-3%) for each iteration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533400"/>
            <a:ext cx="295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 smtClean="0"/>
              <a:t>[B. Kingsbury, T. N. Sainath, H. </a:t>
            </a:r>
            <a:r>
              <a:rPr lang="en-US" sz="1600" b="0" i="1" dirty="0" err="1" smtClean="0"/>
              <a:t>Soltau</a:t>
            </a:r>
            <a:r>
              <a:rPr lang="en-US" sz="1600" b="0" i="1" dirty="0"/>
              <a:t> </a:t>
            </a:r>
            <a:r>
              <a:rPr lang="en-US" sz="1600" b="0" i="1" dirty="0" smtClean="0"/>
              <a:t>– </a:t>
            </a:r>
            <a:r>
              <a:rPr lang="en-US" sz="1600" b="0" i="1" dirty="0" err="1" smtClean="0"/>
              <a:t>Interspeech</a:t>
            </a:r>
            <a:r>
              <a:rPr lang="en-US" sz="1600" b="0" i="1" dirty="0" smtClean="0"/>
              <a:t> 2012</a:t>
            </a:r>
            <a:r>
              <a:rPr lang="en-US" sz="2000" b="0" i="1" dirty="0" smtClean="0"/>
              <a:t>]</a:t>
            </a:r>
            <a:endParaRPr lang="en-US" sz="2000" b="0" i="1" dirty="0"/>
          </a:p>
        </p:txBody>
      </p:sp>
    </p:spTree>
    <p:extLst>
      <p:ext uri="{BB962C8B-B14F-4D97-AF65-F5344CB8AC3E}">
        <p14:creationId xmlns:p14="http://schemas.microsoft.com/office/powerpoint/2010/main" val="365158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HF vs. SGD, Cross-Entropy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There is no difference in performance between SGD and HF for cross-entropy (CE) training</a:t>
            </a:r>
          </a:p>
          <a:p>
            <a:r>
              <a:rPr lang="en-US" sz="2200" dirty="0" smtClean="0"/>
              <a:t>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order methods like HF generally require more iterations than SGD, particularly when starting from a poor initial model (i.e. pre-trained weights) making them slow for CE training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93273"/>
              </p:ext>
            </p:extLst>
          </p:nvPr>
        </p:nvGraphicFramePr>
        <p:xfrm>
          <a:off x="914400" y="4267200"/>
          <a:ext cx="6890250" cy="194635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45676"/>
                <a:gridCol w="2108200"/>
                <a:gridCol w="2236374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WER (50-hr BN)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Time (</a:t>
                      </a:r>
                      <a:r>
                        <a:rPr lang="en-US" baseline="0" dirty="0" err="1" smtClean="0"/>
                        <a:t>hrs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5217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SGD (CPU)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18.7</a:t>
                      </a:r>
                      <a:endParaRPr lang="en-US" dirty="0"/>
                    </a:p>
                  </a:txBody>
                  <a:tcPr/>
                </a:tc>
              </a:tr>
              <a:tr h="5217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SGD (GPU)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</a:tr>
              <a:tr h="5217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HF (64 CPU</a:t>
                      </a:r>
                      <a:r>
                        <a:rPr lang="en-US" baseline="0" dirty="0" smtClean="0"/>
                        <a:t> machines)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13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F0A-60E6-774A-B2C8-45C24A4D9A8B}" type="slidenum">
              <a:rPr lang="en-US"/>
              <a:pPr/>
              <a:t>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41AAAE2-8784-0A41-ACE1-7335C1A79FE2}" type="datetime1">
              <a:rPr lang="en-US"/>
              <a:pPr/>
              <a:t>1/12/15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Recognition Problem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3124200" cy="457200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sz="1800"/>
              <a:t>Given a waveform, the speech recognition problem is to find the best set of words</a:t>
            </a:r>
          </a:p>
          <a:p>
            <a:pPr marL="342900" indent="-342900">
              <a:lnSpc>
                <a:spcPct val="90000"/>
              </a:lnSpc>
              <a:buFont typeface="Wingdings" charset="0"/>
              <a:buNone/>
            </a:pPr>
            <a:endParaRPr lang="en-US" sz="1800"/>
          </a:p>
          <a:p>
            <a:pPr marL="342900" indent="-342900">
              <a:lnSpc>
                <a:spcPct val="90000"/>
              </a:lnSpc>
            </a:pPr>
            <a:r>
              <a:rPr lang="en-US" sz="1800"/>
              <a:t>This process is broken into 3 main modules:</a:t>
            </a:r>
          </a:p>
          <a:p>
            <a:pPr marL="342900" indent="-342900">
              <a:lnSpc>
                <a:spcPct val="90000"/>
              </a:lnSpc>
              <a:buFont typeface="Wingdings" charset="0"/>
              <a:buAutoNum type="arabicPeriod"/>
            </a:pPr>
            <a:r>
              <a:rPr lang="en-US" sz="1800" i="1"/>
              <a:t>Feature extraction</a:t>
            </a:r>
            <a:r>
              <a:rPr lang="en-US" sz="1800"/>
              <a:t> to represent signal with features </a:t>
            </a:r>
          </a:p>
          <a:p>
            <a:pPr marL="342900" indent="-342900">
              <a:lnSpc>
                <a:spcPct val="90000"/>
              </a:lnSpc>
              <a:buFont typeface="Wingdings" charset="0"/>
              <a:buAutoNum type="arabicPeriod"/>
            </a:pPr>
            <a:r>
              <a:rPr lang="en-US" sz="1800" i="1"/>
              <a:t>Acoustic modeling</a:t>
            </a:r>
            <a:r>
              <a:rPr lang="en-US" sz="1800"/>
              <a:t> to score features against a set of classes</a:t>
            </a:r>
          </a:p>
          <a:p>
            <a:pPr marL="342900" indent="-342900">
              <a:lnSpc>
                <a:spcPct val="90000"/>
              </a:lnSpc>
              <a:buFont typeface="Wingdings" charset="0"/>
              <a:buAutoNum type="arabicPeriod"/>
            </a:pPr>
            <a:r>
              <a:rPr lang="en-US" sz="1800" i="1"/>
              <a:t>Decoding</a:t>
            </a:r>
            <a:r>
              <a:rPr lang="en-US" sz="1800"/>
              <a:t> to find the best set of recognized words</a:t>
            </a:r>
          </a:p>
        </p:txBody>
      </p:sp>
      <p:pic>
        <p:nvPicPr>
          <p:cNvPr id="116751" name="Picture 15" descr="speechRecoPicF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47800"/>
            <a:ext cx="445293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58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8245475" cy="498475"/>
          </a:xfrm>
        </p:spPr>
        <p:txBody>
          <a:bodyPr/>
          <a:lstStyle/>
          <a:p>
            <a:r>
              <a:rPr lang="en-US" dirty="0" smtClean="0"/>
              <a:t>HF vs. SGD: Performance and Training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229600" cy="3886200"/>
          </a:xfrm>
        </p:spPr>
        <p:txBody>
          <a:bodyPr/>
          <a:lstStyle/>
          <a:p>
            <a:r>
              <a:rPr lang="en-US" sz="1800" dirty="0" smtClean="0"/>
              <a:t>For sequence-training, training is randomized at the </a:t>
            </a:r>
            <a:r>
              <a:rPr lang="en-US" sz="1800" b="1" dirty="0" smtClean="0"/>
              <a:t>utterance level</a:t>
            </a:r>
            <a:r>
              <a:rPr lang="en-US" sz="1800" dirty="0" smtClean="0"/>
              <a:t> rather than </a:t>
            </a:r>
            <a:r>
              <a:rPr lang="en-US" sz="1800" b="1" dirty="0" smtClean="0"/>
              <a:t>frame level</a:t>
            </a:r>
            <a:r>
              <a:rPr lang="en-US" sz="1800" dirty="0" smtClean="0"/>
              <a:t> due to sequence information</a:t>
            </a:r>
          </a:p>
          <a:p>
            <a:r>
              <a:rPr lang="en-US" sz="1800" dirty="0"/>
              <a:t>For </a:t>
            </a:r>
            <a:r>
              <a:rPr lang="en-US" sz="1800" dirty="0" smtClean="0"/>
              <a:t>CE with SGD, utterance randomization increases WER by  &gt; 1% compared to frame randomization, it </a:t>
            </a:r>
            <a:r>
              <a:rPr lang="en-US" sz="1800" dirty="0"/>
              <a:t>likely does for </a:t>
            </a:r>
            <a:r>
              <a:rPr lang="en-US" sz="1800" dirty="0" smtClean="0"/>
              <a:t>sequence-</a:t>
            </a:r>
            <a:r>
              <a:rPr lang="en-US" sz="1800" dirty="0"/>
              <a:t>training as well</a:t>
            </a:r>
          </a:p>
          <a:p>
            <a:r>
              <a:rPr lang="en-US" sz="1800" dirty="0" smtClean="0"/>
              <a:t>HF does not care about utterance vs. frame as gradient is computed on </a:t>
            </a:r>
            <a:r>
              <a:rPr lang="en-US" sz="1800" b="1" dirty="0" smtClean="0"/>
              <a:t>all </a:t>
            </a:r>
            <a:r>
              <a:rPr lang="en-US" sz="1800" dirty="0" smtClean="0"/>
              <a:t>of the data</a:t>
            </a:r>
          </a:p>
          <a:p>
            <a:r>
              <a:rPr lang="en-US" sz="1800" dirty="0" smtClean="0"/>
              <a:t>Takeaway messages:</a:t>
            </a:r>
          </a:p>
          <a:p>
            <a:pPr lvl="1"/>
            <a:r>
              <a:rPr lang="en-US" sz="1600" dirty="0" smtClean="0"/>
              <a:t>HF is faster than SGD on CPUs since start from a better initial model (CE models)</a:t>
            </a:r>
            <a:endParaRPr lang="en-US" sz="1600" dirty="0"/>
          </a:p>
          <a:p>
            <a:pPr lvl="1"/>
            <a:r>
              <a:rPr lang="en-US" sz="1800" dirty="0" smtClean="0"/>
              <a:t>While SGD is faster on GPUs, WER is worse</a:t>
            </a:r>
          </a:p>
          <a:p>
            <a:pPr lvl="1"/>
            <a:r>
              <a:rPr lang="en-US" sz="1800" dirty="0" smtClean="0"/>
              <a:t>For sequence-training, HF is preferred over SGD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67728"/>
              </p:ext>
            </p:extLst>
          </p:nvPr>
        </p:nvGraphicFramePr>
        <p:xfrm>
          <a:off x="1066800" y="4876800"/>
          <a:ext cx="6890250" cy="14782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45676"/>
                <a:gridCol w="2108200"/>
                <a:gridCol w="2236374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WER (50-hr BN)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Time (</a:t>
                      </a:r>
                      <a:r>
                        <a:rPr lang="en-US" baseline="0" dirty="0" err="1" smtClean="0"/>
                        <a:t>hrs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SGD (CPU)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SGD (GPU)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9.2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HF (64 CPU</a:t>
                      </a:r>
                      <a:r>
                        <a:rPr lang="en-US" baseline="0" dirty="0" smtClean="0"/>
                        <a:t> machines)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18.7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457200"/>
            <a:ext cx="387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 smtClean="0"/>
              <a:t>[ G. </a:t>
            </a:r>
            <a:r>
              <a:rPr lang="en-US" sz="1600" b="0" i="1" dirty="0" err="1" smtClean="0"/>
              <a:t>Saon</a:t>
            </a:r>
            <a:r>
              <a:rPr lang="en-US" sz="1600" b="0" i="1" dirty="0" smtClean="0"/>
              <a:t> and H. </a:t>
            </a:r>
            <a:r>
              <a:rPr lang="en-US" sz="1600" b="0" i="1" dirty="0" err="1" smtClean="0"/>
              <a:t>Soltau</a:t>
            </a:r>
            <a:r>
              <a:rPr lang="en-US" sz="1600" b="0" i="1" dirty="0" smtClean="0"/>
              <a:t> – ICASSP 2014]</a:t>
            </a:r>
            <a:endParaRPr lang="en-US" sz="2000" b="0" i="1" dirty="0"/>
          </a:p>
        </p:txBody>
      </p:sp>
    </p:spTree>
    <p:extLst>
      <p:ext uri="{BB962C8B-B14F-4D97-AF65-F5344CB8AC3E}">
        <p14:creationId xmlns:p14="http://schemas.microsoft.com/office/powerpoint/2010/main" val="257199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Deep Neural Networks for Speech Recognition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Improving Training Time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 </a:t>
            </a:r>
            <a:r>
              <a:rPr lang="en-US" dirty="0" smtClean="0">
                <a:solidFill>
                  <a:srgbClr val="BFBFBF"/>
                </a:solidFill>
              </a:rPr>
              <a:t>Reducing Parameters with Low-Rank Matrices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 </a:t>
            </a:r>
            <a:r>
              <a:rPr lang="en-US" dirty="0">
                <a:solidFill>
                  <a:srgbClr val="BFBFBF"/>
                </a:solidFill>
              </a:rPr>
              <a:t>GPUs for SGD training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 2</a:t>
            </a:r>
            <a:r>
              <a:rPr lang="en-US" baseline="30000" dirty="0" smtClean="0">
                <a:solidFill>
                  <a:srgbClr val="BFBFBF"/>
                </a:solidFill>
              </a:rPr>
              <a:t>nd</a:t>
            </a:r>
            <a:r>
              <a:rPr lang="en-US" dirty="0" smtClean="0">
                <a:solidFill>
                  <a:srgbClr val="BFBFBF"/>
                </a:solidFill>
              </a:rPr>
              <a:t> </a:t>
            </a:r>
            <a:r>
              <a:rPr lang="en-US" dirty="0">
                <a:solidFill>
                  <a:srgbClr val="BFBFBF"/>
                </a:solidFill>
              </a:rPr>
              <a:t>order Hessian-free (HF) optimization</a:t>
            </a:r>
          </a:p>
          <a:p>
            <a:pPr lvl="1"/>
            <a:r>
              <a:rPr lang="en-US" dirty="0"/>
              <a:t> Sampling and pre-conditioning </a:t>
            </a:r>
            <a:r>
              <a:rPr lang="en-US" dirty="0" smtClean="0"/>
              <a:t>for HF training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BFBFBF"/>
                </a:solidFill>
              </a:rPr>
              <a:t>Improvements to HF with Blue-Gene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Future Work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Training Time Dominated by Conjugate </a:t>
            </a:r>
            <a:r>
              <a:rPr lang="en-US" dirty="0"/>
              <a:t>G</a:t>
            </a:r>
            <a:r>
              <a:rPr lang="en-US" dirty="0" smtClean="0"/>
              <a:t>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914055-5BF0-2645-8905-ECB20A7B460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  <p:pic>
        <p:nvPicPr>
          <p:cNvPr id="74757" name="Picture 8" descr="$6AF4367BBFB864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76400"/>
            <a:ext cx="59499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8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/>
          </p:cNvSpPr>
          <p:nvPr>
            <p:ph type="title"/>
          </p:nvPr>
        </p:nvSpPr>
        <p:spPr>
          <a:xfrm>
            <a:off x="152400" y="762000"/>
            <a:ext cx="8245475" cy="4984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Pre-conditioning</a:t>
            </a:r>
          </a:p>
        </p:txBody>
      </p:sp>
      <p:sp>
        <p:nvSpPr>
          <p:cNvPr id="97282" name="Rectangle 3"/>
          <p:cNvSpPr>
            <a:spLocks noGrp="1"/>
          </p:cNvSpPr>
          <p:nvPr>
            <p:ph type="body" idx="1"/>
          </p:nvPr>
        </p:nvSpPr>
        <p:spPr>
          <a:xfrm>
            <a:off x="990600" y="1295400"/>
            <a:ext cx="7743825" cy="48275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All 2</a:t>
            </a:r>
            <a:r>
              <a:rPr lang="en-US" sz="1800" baseline="30000" dirty="0" smtClean="0">
                <a:latin typeface="Arial" charset="0"/>
                <a:cs typeface="Arial" charset="0"/>
              </a:rPr>
              <a:t>nd</a:t>
            </a:r>
            <a:r>
              <a:rPr lang="en-US" sz="1800" dirty="0" smtClean="0">
                <a:latin typeface="Arial" charset="0"/>
                <a:cs typeface="Arial" charset="0"/>
              </a:rPr>
              <a:t> order techniques involve solving the following problem for the search direction </a:t>
            </a:r>
            <a:r>
              <a:rPr lang="en-US" sz="1800" b="1" dirty="0" smtClean="0">
                <a:latin typeface="Arial" charset="0"/>
                <a:cs typeface="Arial" charset="0"/>
              </a:rPr>
              <a:t>d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1800" b="1" dirty="0" smtClean="0">
              <a:latin typeface="Arial" charset="0"/>
              <a:cs typeface="Arial" charset="0"/>
            </a:endParaRPr>
          </a:p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1800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Popular approaches include CG and L-BFGS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L-BFGS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600" dirty="0" smtClean="0">
                <a:latin typeface="Arial" charset="0"/>
                <a:cs typeface="Arial" charset="0"/>
              </a:rPr>
              <a:t>L-BFGS is a cheap and simple algorithm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600" dirty="0" smtClean="0">
                <a:latin typeface="Arial" charset="0"/>
                <a:cs typeface="Arial" charset="0"/>
              </a:rPr>
              <a:t>crudely approximates the curvature matrix compared to CG, which does not always allow identification of directions with extremely low curvature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800" dirty="0">
                <a:latin typeface="Arial" charset="0"/>
                <a:cs typeface="Arial" charset="0"/>
              </a:rPr>
              <a:t>Pre-conditioning applies a change of coordinates to the CG problem which makes the CG problem easier to solve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1600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1800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18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Finding a proper pre-conditioner is a challenging task</a:t>
            </a:r>
          </a:p>
        </p:txBody>
      </p:sp>
      <p:pic>
        <p:nvPicPr>
          <p:cNvPr id="97311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28800"/>
            <a:ext cx="2427288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488" y="4838700"/>
            <a:ext cx="3290887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CC914055-5BF0-2645-8905-ECB20A7B460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quarter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2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L-BFGS for Preconditioning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7A9A8-F96D-3C44-B4EA-369C6BC5434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A79CB52B-8497-BC49-899C-83538E072751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09600" y="1447800"/>
            <a:ext cx="41910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Jacobi </a:t>
            </a:r>
            <a:r>
              <a:rPr lang="en-US" sz="1800" dirty="0" err="1" smtClean="0">
                <a:latin typeface="Arial" charset="0"/>
                <a:cs typeface="Arial" charset="0"/>
              </a:rPr>
              <a:t>preconditioner</a:t>
            </a:r>
            <a:r>
              <a:rPr lang="en-US" sz="1800" dirty="0" smtClean="0">
                <a:latin typeface="Arial" charset="0"/>
                <a:cs typeface="Arial" charset="0"/>
              </a:rPr>
              <a:t> </a:t>
            </a:r>
            <a:r>
              <a:rPr lang="en-US" sz="1800" dirty="0">
                <a:latin typeface="Arial" charset="0"/>
                <a:cs typeface="Arial" charset="0"/>
              </a:rPr>
              <a:t>has been popular for HF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600" dirty="0">
                <a:latin typeface="Arial" charset="0"/>
                <a:cs typeface="Arial" charset="0"/>
              </a:rPr>
              <a:t> reduces the number of iterations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600" dirty="0"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cs typeface="Arial" charset="0"/>
              </a:rPr>
              <a:t>expensive to compute as it requires distributed computation</a:t>
            </a:r>
            <a:endParaRPr lang="en-US" sz="16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We </a:t>
            </a:r>
            <a:r>
              <a:rPr lang="en-US" sz="1800" dirty="0">
                <a:latin typeface="Arial" charset="0"/>
                <a:cs typeface="Arial" charset="0"/>
              </a:rPr>
              <a:t>believe L-BFGS can be </a:t>
            </a:r>
            <a:r>
              <a:rPr lang="en-US" sz="1800" dirty="0" smtClean="0">
                <a:latin typeface="Arial" charset="0"/>
                <a:cs typeface="Arial" charset="0"/>
              </a:rPr>
              <a:t>an effective pre</a:t>
            </a:r>
            <a:r>
              <a:rPr lang="en-US" sz="1800" dirty="0">
                <a:latin typeface="Arial" charset="0"/>
                <a:cs typeface="Arial" charset="0"/>
              </a:rPr>
              <a:t>-conditioner to </a:t>
            </a:r>
            <a:r>
              <a:rPr lang="en-US" sz="1800" dirty="0" smtClean="0">
                <a:latin typeface="Arial" charset="0"/>
                <a:cs typeface="Arial" charset="0"/>
              </a:rPr>
              <a:t>CG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800" dirty="0">
                <a:latin typeface="Arial" charset="0"/>
                <a:cs typeface="Arial" charset="0"/>
              </a:rPr>
              <a:t> complimentary structural assumptions to CG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 not computationally expensive as we get the stats from CG (search direction and residuals)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800" dirty="0">
                <a:latin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cs typeface="Arial" charset="0"/>
              </a:rPr>
              <a:t>No distributed computation</a:t>
            </a:r>
          </a:p>
        </p:txBody>
      </p:sp>
      <p:pic>
        <p:nvPicPr>
          <p:cNvPr id="75782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t="11292" r="9023" b="13565"/>
          <a:stretch>
            <a:fillRect/>
          </a:stretch>
        </p:blipFill>
        <p:spPr bwMode="auto">
          <a:xfrm>
            <a:off x="4648200" y="1371599"/>
            <a:ext cx="4330700" cy="359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12"/>
          <p:cNvSpPr txBox="1">
            <a:spLocks/>
          </p:cNvSpPr>
          <p:nvPr/>
        </p:nvSpPr>
        <p:spPr bwMode="auto">
          <a:xfrm>
            <a:off x="609600" y="5105400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14300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682625" indent="-1111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912813" indent="-1158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143000" indent="-1158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600200" indent="-1158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057400" indent="-1158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514600" indent="-1158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2971800" indent="-1158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r>
              <a:rPr lang="en-US" sz="1800" b="0" dirty="0" smtClean="0"/>
              <a:t>We </a:t>
            </a:r>
            <a:r>
              <a:rPr lang="en-US" sz="1800" b="0" dirty="0"/>
              <a:t>explore using the Hessian estimated by L</a:t>
            </a:r>
            <a:r>
              <a:rPr lang="en-US" sz="1800" b="0" dirty="0" smtClean="0"/>
              <a:t>- </a:t>
            </a:r>
            <a:r>
              <a:rPr lang="en-US" sz="1800" b="0" dirty="0"/>
              <a:t>BFGS as the </a:t>
            </a:r>
            <a:r>
              <a:rPr lang="en-US" sz="1800" b="0" dirty="0" err="1"/>
              <a:t>preconditioner</a:t>
            </a:r>
            <a:r>
              <a:rPr lang="en-US" sz="1800" b="0" dirty="0"/>
              <a:t> </a:t>
            </a:r>
            <a:r>
              <a:rPr lang="en-US" sz="1800" b="0" dirty="0" smtClean="0"/>
              <a:t>for CG</a:t>
            </a:r>
            <a:endParaRPr lang="en-US" sz="1800" b="0" dirty="0"/>
          </a:p>
          <a:p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063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Speedups with Pre-conditioning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Tara N. Sainath – DNN Research at IBM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  <p:pic>
        <p:nvPicPr>
          <p:cNvPr id="8" name="Picture 7" descr="pcTime-CG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671638"/>
            <a:ext cx="4173537" cy="313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9" name="Rectangle 9"/>
          <p:cNvSpPr txBox="1">
            <a:spLocks/>
          </p:cNvSpPr>
          <p:nvPr/>
        </p:nvSpPr>
        <p:spPr>
          <a:xfrm>
            <a:off x="1057275" y="5033963"/>
            <a:ext cx="7743825" cy="941387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14300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682625" indent="-1111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912813" indent="-1158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143000" indent="-1158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600200" indent="-1158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057400" indent="-1158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514600" indent="-1158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2971800" indent="-1158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&gt;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2000" b="0" dirty="0" smtClean="0">
                <a:latin typeface="Arial" charset="0"/>
                <a:cs typeface="Arial" charset="0"/>
              </a:rPr>
              <a:t>Roughly </a:t>
            </a:r>
            <a:r>
              <a:rPr lang="en-US" sz="2000" b="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20% reduction </a:t>
            </a:r>
            <a:r>
              <a:rPr lang="en-US" sz="2000" b="0" dirty="0" smtClean="0">
                <a:latin typeface="Arial" charset="0"/>
                <a:cs typeface="Arial" charset="0"/>
              </a:rPr>
              <a:t>in CG iterations on a 50 </a:t>
            </a:r>
            <a:r>
              <a:rPr lang="en-US" sz="2000" b="0" dirty="0" err="1" smtClean="0">
                <a:latin typeface="Arial" charset="0"/>
                <a:cs typeface="Arial" charset="0"/>
              </a:rPr>
              <a:t>hr</a:t>
            </a:r>
            <a:r>
              <a:rPr lang="en-US" sz="2000" b="0" dirty="0" smtClean="0">
                <a:latin typeface="Arial" charset="0"/>
                <a:cs typeface="Arial" charset="0"/>
              </a:rPr>
              <a:t> BN task</a:t>
            </a:r>
          </a:p>
          <a:p>
            <a:pPr eaLnBrk="1" hangingPunct="1">
              <a:defRPr/>
            </a:pPr>
            <a:r>
              <a:rPr lang="en-US" sz="2000" b="0" dirty="0" smtClean="0">
                <a:latin typeface="Arial" charset="0"/>
                <a:cs typeface="Arial" charset="0"/>
              </a:rPr>
              <a:t>Roughly </a:t>
            </a:r>
            <a:r>
              <a:rPr lang="en-US" sz="2000" b="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30% reduction </a:t>
            </a:r>
            <a:r>
              <a:rPr lang="en-US" sz="2000" b="0" dirty="0" smtClean="0">
                <a:latin typeface="Arial" charset="0"/>
                <a:cs typeface="Arial" charset="0"/>
              </a:rPr>
              <a:t>in CG iterations on 300 </a:t>
            </a:r>
            <a:r>
              <a:rPr lang="en-US" sz="2000" b="0" dirty="0" err="1" smtClean="0">
                <a:latin typeface="Arial" charset="0"/>
                <a:cs typeface="Arial" charset="0"/>
              </a:rPr>
              <a:t>hr</a:t>
            </a:r>
            <a:r>
              <a:rPr lang="en-US" sz="2000" b="0" dirty="0" smtClean="0">
                <a:latin typeface="Arial" charset="0"/>
                <a:cs typeface="Arial" charset="0"/>
              </a:rPr>
              <a:t> SWB task</a:t>
            </a:r>
          </a:p>
        </p:txBody>
      </p:sp>
      <p:pic>
        <p:nvPicPr>
          <p:cNvPr id="10" name="Picture 11" descr="swb-cgIters-cums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9488" y="1739900"/>
            <a:ext cx="4011612" cy="3006725"/>
          </a:xfrm>
          <a:prstGeom prst="rect">
            <a:avLst/>
          </a:prstGeom>
        </p:spPr>
      </p:pic>
      <p:sp>
        <p:nvSpPr>
          <p:cNvPr id="11" name="Text Box 72"/>
          <p:cNvSpPr txBox="1">
            <a:spLocks noChangeArrowheads="1"/>
          </p:cNvSpPr>
          <p:nvPr/>
        </p:nvSpPr>
        <p:spPr bwMode="auto">
          <a:xfrm>
            <a:off x="2079625" y="1487488"/>
            <a:ext cx="1085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50 hr BN</a:t>
            </a:r>
          </a:p>
        </p:txBody>
      </p:sp>
      <p:sp>
        <p:nvSpPr>
          <p:cNvPr id="12" name="Text Box 72"/>
          <p:cNvSpPr txBox="1">
            <a:spLocks noChangeArrowheads="1"/>
          </p:cNvSpPr>
          <p:nvPr/>
        </p:nvSpPr>
        <p:spPr bwMode="auto">
          <a:xfrm>
            <a:off x="6138863" y="1373188"/>
            <a:ext cx="1416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300 hr SWB</a:t>
            </a:r>
          </a:p>
        </p:txBody>
      </p:sp>
    </p:spTree>
    <p:extLst>
      <p:ext uri="{BB962C8B-B14F-4D97-AF65-F5344CB8AC3E}">
        <p14:creationId xmlns:p14="http://schemas.microsoft.com/office/powerpoint/2010/main" val="20906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Arial" charset="0"/>
                <a:cs typeface="Arial" charset="0"/>
              </a:rPr>
              <a:t>Sampling Gradient and Conjugate Gradient</a:t>
            </a:r>
          </a:p>
        </p:txBody>
      </p:sp>
      <p:sp>
        <p:nvSpPr>
          <p:cNvPr id="993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9100" indent="-419100" eaLnBrk="1" hangingPunct="1"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For each iteration, </a:t>
            </a:r>
          </a:p>
          <a:p>
            <a:pPr marL="838200" lvl="1" indent="-381000" eaLnBrk="1" hangingPunct="1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gradient is computed on all data</a:t>
            </a:r>
          </a:p>
          <a:p>
            <a:pPr marL="838200" lvl="1" indent="-381000" eaLnBrk="1" hangingPunct="1"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curvature matrix-vector product computed on subset of the data</a:t>
            </a:r>
          </a:p>
          <a:p>
            <a:pPr marL="419100" indent="-419100" eaLnBrk="1" hangingPunct="1"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Optimization methods generally fall into two regimes</a:t>
            </a:r>
          </a:p>
          <a:p>
            <a:pPr marL="838200" lvl="1" indent="-381000" eaLnBrk="1" hangingPunct="1">
              <a:buFont typeface="Arial" charset="0"/>
              <a:buAutoNum type="arabicPeriod"/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Stochastic approximation regime</a:t>
            </a:r>
          </a:p>
          <a:p>
            <a:pPr marL="1257300" lvl="2" indent="-342900" eaLnBrk="1" hangingPunct="1">
              <a:defRPr/>
            </a:pPr>
            <a:r>
              <a:rPr lang="en-US" sz="1600" dirty="0" smtClean="0">
                <a:latin typeface="Arial" charset="0"/>
                <a:cs typeface="Arial" charset="0"/>
              </a:rPr>
              <a:t>Gradient computed over small set of training points</a:t>
            </a:r>
          </a:p>
          <a:p>
            <a:pPr marL="1257300" lvl="2" indent="-342900" eaLnBrk="1" hangingPunct="1">
              <a:defRPr/>
            </a:pPr>
            <a:r>
              <a:rPr lang="en-US" sz="1600" dirty="0" smtClean="0">
                <a:latin typeface="Arial" charset="0"/>
                <a:cs typeface="Arial" charset="0"/>
              </a:rPr>
              <a:t>Steps are inexpensive but noisy</a:t>
            </a:r>
          </a:p>
          <a:p>
            <a:pPr marL="838200" lvl="1" indent="-381000" eaLnBrk="1" hangingPunct="1">
              <a:buFont typeface="Arial" charset="0"/>
              <a:buAutoNum type="arabicPeriod"/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Batch (Sample Average Gradient) methods</a:t>
            </a:r>
          </a:p>
          <a:p>
            <a:pPr marL="1257300" lvl="2" indent="-342900" eaLnBrk="1" hangingPunct="1">
              <a:defRPr/>
            </a:pPr>
            <a:r>
              <a:rPr lang="en-US" sz="1600" dirty="0" smtClean="0">
                <a:latin typeface="Arial" charset="0"/>
                <a:cs typeface="Arial" charset="0"/>
              </a:rPr>
              <a:t>Larger samples used to compute gradient (can be parallelized)</a:t>
            </a:r>
          </a:p>
          <a:p>
            <a:pPr marL="1257300" lvl="2" indent="-342900" eaLnBrk="1" hangingPunct="1">
              <a:defRPr/>
            </a:pPr>
            <a:r>
              <a:rPr lang="en-US" sz="1600" dirty="0" smtClean="0">
                <a:latin typeface="Arial" charset="0"/>
                <a:cs typeface="Arial" charset="0"/>
              </a:rPr>
              <a:t>Steps are expensive but more reliable</a:t>
            </a:r>
          </a:p>
          <a:p>
            <a:pPr marL="419100" indent="-419100" eaLnBrk="1" hangingPunct="1"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We develop a sampling strategy where we geometrically grow the sampling size from stochastic to batch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5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3"/>
          <p:cNvSpPr>
            <a:spLocks noGrp="1"/>
          </p:cNvSpPr>
          <p:nvPr>
            <p:ph type="body" idx="1"/>
          </p:nvPr>
        </p:nvSpPr>
        <p:spPr>
          <a:xfrm>
            <a:off x="501650" y="1774825"/>
            <a:ext cx="8413750" cy="4321175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Variance sampling </a:t>
            </a:r>
            <a:r>
              <a:rPr lang="en-US" sz="2000" i="1" dirty="0" smtClean="0">
                <a:latin typeface="Arial" charset="0"/>
                <a:cs typeface="Arial" charset="0"/>
              </a:rPr>
              <a:t>[</a:t>
            </a:r>
            <a:r>
              <a:rPr lang="en-US" sz="2000" i="1" dirty="0" err="1" smtClean="0">
                <a:latin typeface="Arial" charset="0"/>
                <a:cs typeface="Arial" charset="0"/>
              </a:rPr>
              <a:t>Bryd</a:t>
            </a:r>
            <a:r>
              <a:rPr lang="en-US" sz="2000" i="1" dirty="0" smtClean="0">
                <a:latin typeface="Arial" charset="0"/>
                <a:cs typeface="Arial" charset="0"/>
              </a:rPr>
              <a:t> and </a:t>
            </a:r>
            <a:r>
              <a:rPr lang="en-US" sz="2000" i="1" dirty="0" err="1" smtClean="0">
                <a:latin typeface="Arial" charset="0"/>
                <a:cs typeface="Arial" charset="0"/>
              </a:rPr>
              <a:t>Nocedal</a:t>
            </a:r>
            <a:r>
              <a:rPr lang="en-US" sz="2000" i="1" dirty="0" smtClean="0">
                <a:latin typeface="Arial" charset="0"/>
                <a:cs typeface="Arial" charset="0"/>
              </a:rPr>
              <a:t>, 2012]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600" dirty="0" smtClean="0">
                <a:latin typeface="Arial" charset="0"/>
                <a:cs typeface="Arial" charset="0"/>
              </a:rPr>
              <a:t>Want to ensure that the optimization algorithm making progress on objective function </a:t>
            </a:r>
            <a:r>
              <a:rPr lang="en-US" sz="1600" i="1" dirty="0" err="1" smtClean="0">
                <a:latin typeface="Arial" charset="0"/>
                <a:cs typeface="Arial" charset="0"/>
              </a:rPr>
              <a:t>J</a:t>
            </a:r>
            <a:r>
              <a:rPr lang="en-US" sz="1600" baseline="-25000" dirty="0" err="1" smtClean="0">
                <a:latin typeface="Arial" charset="0"/>
                <a:cs typeface="Arial" charset="0"/>
              </a:rPr>
              <a:t>s</a:t>
            </a:r>
            <a:r>
              <a:rPr lang="en-US" sz="1600" baseline="-25000" dirty="0" smtClean="0"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cs typeface="Arial" charset="0"/>
              </a:rPr>
              <a:t>is also making progress on true objective function </a:t>
            </a:r>
            <a:r>
              <a:rPr lang="en-US" sz="1600" i="1" dirty="0" smtClean="0">
                <a:latin typeface="Arial" charset="0"/>
                <a:cs typeface="Arial" charset="0"/>
              </a:rPr>
              <a:t>J</a:t>
            </a:r>
            <a:endParaRPr lang="en-US" sz="1600" baseline="-25000" dirty="0" smtClean="0">
              <a:latin typeface="Arial" charset="0"/>
              <a:cs typeface="Arial" charset="0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600" dirty="0" smtClean="0">
              <a:latin typeface="Arial" charset="0"/>
              <a:cs typeface="Arial" charset="0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600" dirty="0">
              <a:latin typeface="Arial" charset="0"/>
              <a:cs typeface="Arial" charset="0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600" dirty="0" smtClean="0">
              <a:latin typeface="Arial" charset="0"/>
              <a:cs typeface="Arial" charset="0"/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600" dirty="0" smtClean="0">
                <a:latin typeface="Arial" charset="0"/>
                <a:cs typeface="Arial" charset="0"/>
              </a:rPr>
              <a:t>Sample size based on variance estimates obtained during the computation of a batch gradient. 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1600" dirty="0" smtClean="0">
              <a:latin typeface="Arial" charset="0"/>
              <a:cs typeface="Arial" charset="0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600" dirty="0" smtClean="0">
              <a:latin typeface="Arial" charset="0"/>
              <a:cs typeface="Arial" charset="0"/>
            </a:endParaRPr>
          </a:p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1600" dirty="0" smtClean="0">
              <a:latin typeface="Arial" charset="0"/>
              <a:cs typeface="Arial" charset="0"/>
            </a:endParaRPr>
          </a:p>
          <a:p>
            <a:pPr marL="457200" indent="-4572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Geometric sampling</a:t>
            </a:r>
            <a:r>
              <a:rPr lang="en-US" sz="2000" i="1" dirty="0" smtClean="0">
                <a:latin typeface="Arial" charset="0"/>
                <a:cs typeface="Arial" charset="0"/>
              </a:rPr>
              <a:t> [Friedlander, 2012]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600" dirty="0" smtClean="0">
                <a:latin typeface="Arial" charset="0"/>
                <a:cs typeface="Arial" charset="0"/>
              </a:rPr>
              <a:t>Amount of data used for gradient and CG increased geometrically each time</a:t>
            </a:r>
          </a:p>
        </p:txBody>
      </p:sp>
      <p:sp>
        <p:nvSpPr>
          <p:cNvPr id="101378" name="Rectangle 2"/>
          <p:cNvSpPr>
            <a:spLocks noGrp="1"/>
          </p:cNvSpPr>
          <p:nvPr>
            <p:ph type="title"/>
          </p:nvPr>
        </p:nvSpPr>
        <p:spPr>
          <a:xfrm>
            <a:off x="777875" y="506413"/>
            <a:ext cx="7740650" cy="9413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Sampling Approach</a:t>
            </a:r>
          </a:p>
        </p:txBody>
      </p:sp>
      <p:pic>
        <p:nvPicPr>
          <p:cNvPr id="100385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638800"/>
            <a:ext cx="217328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14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3200"/>
            <a:ext cx="83280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886200"/>
            <a:ext cx="45481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8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3"/>
          <p:cNvSpPr>
            <a:spLocks noGrp="1"/>
          </p:cNvSpPr>
          <p:nvPr>
            <p:ph type="body" idx="1"/>
          </p:nvPr>
        </p:nvSpPr>
        <p:spPr>
          <a:xfrm>
            <a:off x="501650" y="1774825"/>
            <a:ext cx="8185150" cy="16541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000" dirty="0"/>
              <a:t>With </a:t>
            </a:r>
            <a:r>
              <a:rPr lang="en-US" sz="2000" dirty="0" smtClean="0"/>
              <a:t>variance sampling, </a:t>
            </a:r>
            <a:r>
              <a:rPr lang="en-US" sz="2000" dirty="0"/>
              <a:t>we need many samples in the beginning compared to geometric, so it is </a:t>
            </a:r>
            <a:r>
              <a:rPr lang="en-US" sz="2000" dirty="0" smtClean="0"/>
              <a:t>slower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 smtClean="0"/>
              <a:t>While geometric is simple, seems to work well in practice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 smtClean="0"/>
              <a:t>We find that a good geometric rate is one that we see roughly 100% of the data after 50-60% of the total number of iterations</a:t>
            </a:r>
            <a:endParaRPr lang="en-US" sz="2000" dirty="0"/>
          </a:p>
          <a:p>
            <a:pPr eaLnBrk="1" hangingPunct="1">
              <a:lnSpc>
                <a:spcPct val="80000"/>
              </a:lnSpc>
              <a:defRPr/>
            </a:pPr>
            <a:endParaRPr lang="en-US" sz="1600" dirty="0" smtClean="0">
              <a:latin typeface="Arial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/>
          </p:cNvSpPr>
          <p:nvPr>
            <p:ph type="title"/>
          </p:nvPr>
        </p:nvSpPr>
        <p:spPr>
          <a:xfrm>
            <a:off x="777875" y="506413"/>
            <a:ext cx="7740650" cy="9413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Sampling Results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581400"/>
            <a:ext cx="3657600" cy="2795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81400"/>
            <a:ext cx="3581400" cy="271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3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Results</a:t>
            </a:r>
          </a:p>
        </p:txBody>
      </p:sp>
      <p:sp>
        <p:nvSpPr>
          <p:cNvPr id="101378" name="Rectangle 8"/>
          <p:cNvSpPr>
            <a:spLocks noGrp="1"/>
          </p:cNvSpPr>
          <p:nvPr>
            <p:ph sz="half" idx="2"/>
          </p:nvPr>
        </p:nvSpPr>
        <p:spPr>
          <a:xfrm>
            <a:off x="152400" y="1981200"/>
            <a:ext cx="3886200" cy="24384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Using pre-conditioning + sampling</a:t>
            </a:r>
          </a:p>
          <a:p>
            <a:pPr lvl="1" eaLnBrk="1" hangingPunct="1"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1.5x speedup </a:t>
            </a:r>
            <a:r>
              <a:rPr lang="en-US" sz="2000" dirty="0" smtClean="0">
                <a:latin typeface="Arial" charset="0"/>
                <a:cs typeface="Arial" charset="0"/>
              </a:rPr>
              <a:t>on 50 </a:t>
            </a:r>
            <a:r>
              <a:rPr lang="en-US" sz="2000" dirty="0" err="1" smtClean="0">
                <a:latin typeface="Arial" charset="0"/>
                <a:cs typeface="Arial" charset="0"/>
              </a:rPr>
              <a:t>hrs</a:t>
            </a:r>
            <a:r>
              <a:rPr lang="en-US" sz="2000" dirty="0" smtClean="0">
                <a:latin typeface="Arial" charset="0"/>
                <a:cs typeface="Arial" charset="0"/>
              </a:rPr>
              <a:t> BN</a:t>
            </a:r>
          </a:p>
          <a:p>
            <a:pPr lvl="1" eaLnBrk="1" hangingPunct="1"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2.5x speedup </a:t>
            </a:r>
            <a:r>
              <a:rPr lang="en-US" sz="2000" dirty="0" smtClean="0">
                <a:latin typeface="Arial" charset="0"/>
                <a:cs typeface="Arial" charset="0"/>
              </a:rPr>
              <a:t>on 300 </a:t>
            </a:r>
            <a:r>
              <a:rPr lang="en-US" sz="2000" dirty="0" err="1" smtClean="0">
                <a:latin typeface="Arial" charset="0"/>
                <a:cs typeface="Arial" charset="0"/>
              </a:rPr>
              <a:t>hrs</a:t>
            </a:r>
            <a:r>
              <a:rPr lang="en-US" sz="2000" dirty="0" smtClean="0">
                <a:latin typeface="Arial" charset="0"/>
                <a:cs typeface="Arial" charset="0"/>
              </a:rPr>
              <a:t> SWB</a:t>
            </a:r>
          </a:p>
        </p:txBody>
      </p:sp>
      <p:graphicFrame>
        <p:nvGraphicFramePr>
          <p:cNvPr id="96327" name="Group 71"/>
          <p:cNvGraphicFramePr>
            <a:graphicFrameLocks noGrp="1"/>
          </p:cNvGraphicFramePr>
          <p:nvPr>
            <p:ph sz="half" idx="1"/>
          </p:nvPr>
        </p:nvGraphicFramePr>
        <p:xfrm>
          <a:off x="4267200" y="1905000"/>
          <a:ext cx="4789487" cy="1462728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01737"/>
                <a:gridCol w="819150"/>
                <a:gridCol w="777875"/>
                <a:gridCol w="1990725"/>
              </a:tblGrid>
              <a:tr h="365621"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50 </a:t>
                      </a:r>
                      <a:r>
                        <a:rPr kumimoji="0" lang="en-US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hr</a:t>
                      </a: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BN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391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Method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Loss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WER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Total Time (</a:t>
                      </a:r>
                      <a:r>
                        <a:rPr kumimoji="0" lang="en-US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hrs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</a:tr>
              <a:tr h="36562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Baseline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1.91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17.8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68.7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</a:tr>
              <a:tr h="36562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Speedup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1.91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17.8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44.5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</a:tr>
            </a:tbl>
          </a:graphicData>
        </a:graphic>
      </p:graphicFrame>
      <p:graphicFrame>
        <p:nvGraphicFramePr>
          <p:cNvPr id="7" name="Group 7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678616"/>
              </p:ext>
            </p:extLst>
          </p:nvPr>
        </p:nvGraphicFramePr>
        <p:xfrm>
          <a:off x="4267200" y="4419600"/>
          <a:ext cx="4789487" cy="1813248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01737"/>
                <a:gridCol w="819150"/>
                <a:gridCol w="777875"/>
                <a:gridCol w="1990725"/>
              </a:tblGrid>
              <a:tr h="365621"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300  </a:t>
                      </a:r>
                      <a:r>
                        <a:rPr kumimoji="0" lang="en-US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Hr</a:t>
                      </a: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SWB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60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Method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Loss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WER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Total Accessed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Data Points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</a:tr>
              <a:tr h="36562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Baseline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0.168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12.5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2.5e9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</a:tr>
              <a:tr h="36562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Speedup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0.168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12.5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9.9e8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0" y="762000"/>
            <a:ext cx="41507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 smtClean="0"/>
              <a:t>[T. N. Sainath, L. </a:t>
            </a:r>
            <a:r>
              <a:rPr lang="en-US" sz="1600" b="0" i="1" dirty="0" err="1" smtClean="0"/>
              <a:t>Horesh</a:t>
            </a:r>
            <a:r>
              <a:rPr lang="en-US" sz="1600" b="0" i="1" dirty="0" smtClean="0"/>
              <a:t>, B. Kingsbury, A. </a:t>
            </a:r>
            <a:r>
              <a:rPr lang="en-US" sz="1600" b="0" i="1" dirty="0" err="1" smtClean="0"/>
              <a:t>Aravkin</a:t>
            </a:r>
            <a:r>
              <a:rPr lang="en-US" sz="1600" b="0" i="1" dirty="0" smtClean="0"/>
              <a:t>, B. </a:t>
            </a:r>
            <a:r>
              <a:rPr lang="en-US" sz="1600" b="0" i="1" dirty="0" err="1" smtClean="0"/>
              <a:t>Ramabhadran</a:t>
            </a:r>
            <a:r>
              <a:rPr lang="en-US" sz="1600" b="0" i="1" dirty="0" smtClean="0"/>
              <a:t> – ASRU 2013]</a:t>
            </a:r>
            <a:endParaRPr lang="en-US" sz="1600" b="0" i="1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9A4286-75E8-FE4F-9C4B-93963D22F3C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fld id="{39AE012C-6A77-1343-8F8A-16C4F7455A96}" type="datetime1">
              <a:rPr lang="en-US"/>
              <a:pPr>
                <a:defRPr/>
              </a:pPr>
              <a:t>1/12/15</a:t>
            </a:fld>
            <a:endParaRPr lang="en-US"/>
          </a:p>
        </p:txBody>
      </p:sp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85800"/>
            <a:ext cx="8245475" cy="4984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Acoustic Modeling for Speech Recognition</a:t>
            </a:r>
            <a:endParaRPr lang="en-US" dirty="0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480060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000" dirty="0" smtClean="0"/>
              <a:t>Speech recognition problem characterized as follows:</a:t>
            </a:r>
          </a:p>
          <a:p>
            <a:pPr>
              <a:lnSpc>
                <a:spcPct val="80000"/>
              </a:lnSpc>
              <a:defRPr/>
            </a:pPr>
            <a:endParaRPr lang="en-US" sz="2000" dirty="0" smtClean="0"/>
          </a:p>
          <a:p>
            <a:pPr>
              <a:lnSpc>
                <a:spcPct val="80000"/>
              </a:lnSpc>
              <a:defRPr/>
            </a:pPr>
            <a:endParaRPr lang="en-US" sz="2000" dirty="0" smtClean="0"/>
          </a:p>
          <a:p>
            <a:pPr>
              <a:lnSpc>
                <a:spcPct val="80000"/>
              </a:lnSpc>
              <a:defRPr/>
            </a:pPr>
            <a:r>
              <a:rPr lang="en-US" sz="2000" dirty="0" smtClean="0"/>
              <a:t>Acoustic modeling is the process of modeling a set of sub-word units which make up words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 smtClean="0"/>
              <a:t>Each sub-word unit is </a:t>
            </a:r>
            <a:r>
              <a:rPr lang="en-US" sz="2000" dirty="0"/>
              <a:t>modeled 	</a:t>
            </a:r>
            <a:r>
              <a:rPr lang="en-US" sz="2000" dirty="0" smtClean="0"/>
              <a:t>			        by </a:t>
            </a:r>
            <a:r>
              <a:rPr lang="en-US" sz="2000" dirty="0"/>
              <a:t>a 3-state Hidden Markov Model 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 smtClean="0"/>
              <a:t>The </a:t>
            </a:r>
            <a:r>
              <a:rPr lang="en-US" sz="2000" b="1" dirty="0" smtClean="0"/>
              <a:t>most dominant </a:t>
            </a:r>
            <a:r>
              <a:rPr lang="en-US" sz="2000" dirty="0" smtClean="0"/>
              <a:t>acoustic modeling 		          technique </a:t>
            </a:r>
            <a:r>
              <a:rPr lang="en-US" sz="2000" dirty="0" err="1" smtClean="0"/>
              <a:t>thusfar</a:t>
            </a:r>
            <a:r>
              <a:rPr lang="en-US" sz="2000" dirty="0" smtClean="0"/>
              <a:t> is to model the output 		     distribution in each state by a Gaussian 		            Mixture </a:t>
            </a:r>
            <a:r>
              <a:rPr lang="en-US" sz="2000" dirty="0"/>
              <a:t>Models (</a:t>
            </a:r>
            <a:r>
              <a:rPr lang="en-US" sz="2000" dirty="0" smtClean="0"/>
              <a:t>GMM) 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 smtClean="0"/>
              <a:t>Neural Networks (alternatively called      		               Multi Layer </a:t>
            </a:r>
            <a:r>
              <a:rPr lang="en-US" sz="2000" dirty="0" err="1" smtClean="0"/>
              <a:t>Perceptrons</a:t>
            </a:r>
            <a:r>
              <a:rPr lang="en-US" sz="2000" dirty="0" smtClean="0"/>
              <a:t> – MLPs) 				 can </a:t>
            </a:r>
            <a:r>
              <a:rPr lang="en-US" sz="2000" dirty="0"/>
              <a:t>also be used </a:t>
            </a:r>
            <a:r>
              <a:rPr lang="en-US" sz="2000" dirty="0" smtClean="0"/>
              <a:t>for acoustic modeling</a:t>
            </a:r>
            <a:endParaRPr lang="en-US" sz="2000" dirty="0"/>
          </a:p>
          <a:p>
            <a:pPr>
              <a:lnSpc>
                <a:spcPct val="80000"/>
              </a:lnSpc>
              <a:defRPr/>
            </a:pPr>
            <a:endParaRPr lang="en-US" sz="2000" dirty="0"/>
          </a:p>
        </p:txBody>
      </p:sp>
      <p:pic>
        <p:nvPicPr>
          <p:cNvPr id="82950" name="Picture 5" descr="https://encrypted-tbn1.google.com/images?q=tbn:ANd9GcRt_G7WxOD8PHMYMqBwFHxrOxVReuUS_4f2ZgnofgZRQysU2ySV1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3276600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2951" name="Object 1"/>
          <p:cNvGraphicFramePr>
            <a:graphicFrameLocks noChangeAspect="1"/>
          </p:cNvGraphicFramePr>
          <p:nvPr/>
        </p:nvGraphicFramePr>
        <p:xfrm>
          <a:off x="1828800" y="1835150"/>
          <a:ext cx="5486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5" name="Document" r:id="rId5" imgW="5486400" imgH="419100" progId="Word.Document.12">
                  <p:embed/>
                </p:oleObj>
              </mc:Choice>
              <mc:Fallback>
                <p:oleObj name="Document" r:id="rId5" imgW="5486400" imgH="419100" progId="Word.Documen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835150"/>
                        <a:ext cx="54864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Deep Neural Networks for Speech Recognition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Improving Training Time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 </a:t>
            </a:r>
            <a:r>
              <a:rPr lang="en-US" dirty="0" smtClean="0">
                <a:solidFill>
                  <a:srgbClr val="BFBFBF"/>
                </a:solidFill>
              </a:rPr>
              <a:t>Reducing Parameters with Low-Rank Matrices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 GPU training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 </a:t>
            </a:r>
            <a:r>
              <a:rPr lang="en-US" dirty="0" smtClean="0">
                <a:solidFill>
                  <a:srgbClr val="BFBFBF"/>
                </a:solidFill>
              </a:rPr>
              <a:t>2</a:t>
            </a:r>
            <a:r>
              <a:rPr lang="en-US" baseline="30000" dirty="0" smtClean="0">
                <a:solidFill>
                  <a:srgbClr val="BFBFBF"/>
                </a:solidFill>
              </a:rPr>
              <a:t>nd</a:t>
            </a:r>
            <a:r>
              <a:rPr lang="en-US" dirty="0" smtClean="0">
                <a:solidFill>
                  <a:srgbClr val="BFBFBF"/>
                </a:solidFill>
              </a:rPr>
              <a:t> </a:t>
            </a:r>
            <a:r>
              <a:rPr lang="en-US" dirty="0">
                <a:solidFill>
                  <a:srgbClr val="BFBFBF"/>
                </a:solidFill>
              </a:rPr>
              <a:t>order Hessian-free (HF) optimization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 Sampling and pre-</a:t>
            </a:r>
            <a:r>
              <a:rPr lang="en-US" dirty="0" smtClean="0">
                <a:solidFill>
                  <a:srgbClr val="BFBFBF"/>
                </a:solidFill>
              </a:rPr>
              <a:t>conditioning for </a:t>
            </a:r>
            <a:r>
              <a:rPr lang="en-US" dirty="0">
                <a:solidFill>
                  <a:srgbClr val="BFBFBF"/>
                </a:solidFill>
              </a:rPr>
              <a:t>HF </a:t>
            </a:r>
            <a:r>
              <a:rPr lang="en-US" dirty="0" smtClean="0">
                <a:solidFill>
                  <a:srgbClr val="BFBFBF"/>
                </a:solidFill>
              </a:rPr>
              <a:t>training</a:t>
            </a:r>
            <a:endParaRPr lang="en-US" dirty="0">
              <a:solidFill>
                <a:srgbClr val="BFBFBF"/>
              </a:solidFill>
            </a:endParaRPr>
          </a:p>
          <a:p>
            <a:pPr lvl="1"/>
            <a:r>
              <a:rPr lang="en-US" dirty="0"/>
              <a:t> Improvements to HF with Blue-Gene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Future Work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0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major problem with parallel architectures is communication bottlenecks between workers</a:t>
            </a:r>
          </a:p>
          <a:p>
            <a:r>
              <a:rPr lang="en-US" dirty="0" smtClean="0"/>
              <a:t>Having a specialized hardware/software architecture to minimize these bottlenecks is critical</a:t>
            </a:r>
          </a:p>
          <a:p>
            <a:r>
              <a:rPr lang="en-US" dirty="0" smtClean="0"/>
              <a:t>The Blue Gene/Q architecture is perfect for 2</a:t>
            </a:r>
            <a:r>
              <a:rPr lang="en-US" baseline="30000" dirty="0" smtClean="0"/>
              <a:t>nd</a:t>
            </a:r>
            <a:r>
              <a:rPr lang="en-US" dirty="0" smtClean="0"/>
              <a:t> order parallel HF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Gene/Q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5575" cy="3902075"/>
          </a:xfrm>
        </p:spPr>
        <p:txBody>
          <a:bodyPr/>
          <a:lstStyle/>
          <a:p>
            <a:r>
              <a:rPr lang="en-US" dirty="0" smtClean="0"/>
              <a:t>Hardware: </a:t>
            </a:r>
          </a:p>
          <a:p>
            <a:pPr lvl="1"/>
            <a:r>
              <a:rPr lang="en-US" dirty="0"/>
              <a:t> </a:t>
            </a:r>
            <a:r>
              <a:rPr lang="en-US" sz="2000" dirty="0" smtClean="0"/>
              <a:t>Processor </a:t>
            </a:r>
            <a:r>
              <a:rPr lang="en-US" sz="2000" dirty="0"/>
              <a:t>is a system-on-chip multi-core processor with 16 A2 PowerPC 64-bit </a:t>
            </a:r>
            <a:r>
              <a:rPr lang="en-US" sz="2000" dirty="0" smtClean="0"/>
              <a:t>cores.</a:t>
            </a:r>
          </a:p>
          <a:p>
            <a:pPr lvl="1"/>
            <a:r>
              <a:rPr lang="en-US" sz="2000" dirty="0" smtClean="0"/>
              <a:t> Each </a:t>
            </a:r>
            <a:r>
              <a:rPr lang="en-US" sz="2000" dirty="0"/>
              <a:t>A2 core runs at 1.6 GHz and is 4-way multi-threaded. </a:t>
            </a:r>
            <a:endParaRPr lang="en-US" sz="2000" dirty="0" smtClean="0"/>
          </a:p>
          <a:p>
            <a:r>
              <a:rPr lang="en-US" sz="1800" dirty="0"/>
              <a:t> </a:t>
            </a:r>
            <a:r>
              <a:rPr lang="en-US" dirty="0" smtClean="0"/>
              <a:t>Software:</a:t>
            </a:r>
          </a:p>
          <a:p>
            <a:pPr lvl="1"/>
            <a:r>
              <a:rPr lang="en-US" sz="2000" dirty="0" smtClean="0"/>
              <a:t>Open source and standards-based programming environment</a:t>
            </a:r>
          </a:p>
          <a:p>
            <a:pPr lvl="1"/>
            <a:r>
              <a:rPr lang="en-US" sz="2000" dirty="0" smtClean="0"/>
              <a:t>Lightweight Compute Node Kernel ensures scaling with no OS</a:t>
            </a:r>
            <a:r>
              <a:rPr lang="en-US" sz="2000" dirty="0"/>
              <a:t> </a:t>
            </a:r>
            <a:r>
              <a:rPr lang="en-US" sz="2000" dirty="0" smtClean="0"/>
              <a:t>jitter, enables reproducible runtime results</a:t>
            </a:r>
          </a:p>
          <a:p>
            <a:r>
              <a:rPr lang="en-US" dirty="0" smtClean="0"/>
              <a:t>From system software to hardware architecture, dedicated resource to achieve high performance</a:t>
            </a:r>
          </a:p>
          <a:p>
            <a:pPr lvl="1"/>
            <a:r>
              <a:rPr lang="en-US" sz="2000" dirty="0" smtClean="0"/>
              <a:t>No virtual memory</a:t>
            </a:r>
          </a:p>
          <a:p>
            <a:pPr lvl="1"/>
            <a:r>
              <a:rPr lang="en-US" sz="2000" dirty="0" smtClean="0"/>
              <a:t>No context switch</a:t>
            </a:r>
            <a:endParaRPr lang="en-US" sz="20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6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85800"/>
            <a:ext cx="8245475" cy="498475"/>
          </a:xfrm>
        </p:spPr>
        <p:txBody>
          <a:bodyPr/>
          <a:lstStyle/>
          <a:p>
            <a:r>
              <a:rPr lang="en-US" dirty="0" smtClean="0"/>
              <a:t>Overall Speedups with BG/Q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001000" cy="4495800"/>
          </a:xfrm>
        </p:spPr>
        <p:txBody>
          <a:bodyPr/>
          <a:lstStyle/>
          <a:p>
            <a:r>
              <a:rPr lang="en-US" sz="2000" dirty="0" smtClean="0"/>
              <a:t>Experiments run on one BG/Q rack (1,024 nodes, 16 cores/node, 4 threads/core)</a:t>
            </a:r>
          </a:p>
          <a:p>
            <a:r>
              <a:rPr lang="en-US" sz="2000" dirty="0" smtClean="0"/>
              <a:t>Compare BG/Q to SGD GPU and HF CPU implementation on 64 8-core Intel machines</a:t>
            </a:r>
          </a:p>
          <a:p>
            <a:r>
              <a:rPr lang="en-US" sz="2000" dirty="0" smtClean="0"/>
              <a:t>On 50-hr BN, we find the following speedups with no loss in accuracy : 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For CE: </a:t>
            </a:r>
            <a:r>
              <a:rPr lang="en-US" sz="1600" dirty="0" smtClean="0">
                <a:solidFill>
                  <a:srgbClr val="FF0000"/>
                </a:solidFill>
              </a:rPr>
              <a:t>12x speedup </a:t>
            </a:r>
            <a:r>
              <a:rPr lang="en-US" sz="1600" dirty="0" smtClean="0"/>
              <a:t>over Intel-CPUs and </a:t>
            </a:r>
            <a:r>
              <a:rPr lang="en-US" sz="1600" dirty="0" smtClean="0">
                <a:solidFill>
                  <a:srgbClr val="FF0000"/>
                </a:solidFill>
              </a:rPr>
              <a:t>2.7x speedup </a:t>
            </a:r>
            <a:r>
              <a:rPr lang="en-US" sz="1600" dirty="0" smtClean="0"/>
              <a:t>over GPU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For Sequence training: </a:t>
            </a:r>
            <a:r>
              <a:rPr lang="en-US" sz="1600" dirty="0" smtClean="0">
                <a:solidFill>
                  <a:srgbClr val="FF0000"/>
                </a:solidFill>
              </a:rPr>
              <a:t>8x speedup</a:t>
            </a:r>
            <a:r>
              <a:rPr lang="en-US" sz="1600" dirty="0" smtClean="0"/>
              <a:t> over Intel-CPUs and </a:t>
            </a:r>
            <a:r>
              <a:rPr lang="en-US" sz="1600" dirty="0" smtClean="0">
                <a:solidFill>
                  <a:srgbClr val="FF0000"/>
                </a:solidFill>
              </a:rPr>
              <a:t>6x speedup </a:t>
            </a:r>
            <a:r>
              <a:rPr lang="en-US" sz="1600" dirty="0" smtClean="0"/>
              <a:t>over GPU</a:t>
            </a:r>
          </a:p>
          <a:p>
            <a:r>
              <a:rPr lang="en-US" sz="2000" dirty="0" smtClean="0"/>
              <a:t>On 430-hr English BN task (175m training examples), with 2 racks (8192 ranks), BG/Q was over </a:t>
            </a:r>
            <a:r>
              <a:rPr lang="en-US" sz="2000" dirty="0" smtClean="0">
                <a:solidFill>
                  <a:srgbClr val="FF0000"/>
                </a:solidFill>
              </a:rPr>
              <a:t>50x faster </a:t>
            </a:r>
            <a:r>
              <a:rPr lang="en-US" sz="2000" dirty="0" smtClean="0"/>
              <a:t>than Intel-CPUs </a:t>
            </a:r>
            <a:r>
              <a:rPr lang="en-US" sz="2000" dirty="0" smtClean="0">
                <a:solidFill>
                  <a:srgbClr val="FF0000"/>
                </a:solidFill>
              </a:rPr>
              <a:t>12x faster </a:t>
            </a:r>
            <a:r>
              <a:rPr lang="en-US" sz="2000" dirty="0" smtClean="0"/>
              <a:t>than a GPU</a:t>
            </a:r>
          </a:p>
          <a:p>
            <a:r>
              <a:rPr lang="en-US" sz="2000" smtClean="0"/>
              <a:t>A specialized </a:t>
            </a:r>
            <a:r>
              <a:rPr lang="en-US" sz="2000" dirty="0" smtClean="0"/>
              <a:t>architecture such as BG/Q makes HF the fastest approach for CE and Sequence training</a:t>
            </a:r>
            <a:endParaRPr lang="en-US" sz="2000" dirty="0"/>
          </a:p>
          <a:p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635747" y="609600"/>
            <a:ext cx="2803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smtClean="0"/>
              <a:t>[I. Chung, T.N. Sainath et al, </a:t>
            </a:r>
          </a:p>
          <a:p>
            <a:pPr algn="r"/>
            <a:r>
              <a:rPr lang="en-US" sz="1600" b="0" i="1" dirty="0" smtClean="0"/>
              <a:t>submitted to HPC 2014]</a:t>
            </a:r>
            <a:endParaRPr lang="en-US" sz="1600" b="0" i="1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20" name="Date Placeholder 5"/>
          <p:cNvSpPr>
            <a:spLocks noGrp="1"/>
          </p:cNvSpPr>
          <p:nvPr>
            <p:ph type="dt" sz="half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4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Neural Networks for Speech Recognition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Improving Training Time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Reducing Parameters with Low-Rank Matrices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GPU training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bg1">
                    <a:lumMod val="75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order Hessian-free (HF) optimization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Sampling and pre-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conditioning for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training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Improvements to HF with Blue-Gene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Future Work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5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5575" cy="3902075"/>
          </a:xfrm>
        </p:spPr>
        <p:txBody>
          <a:bodyPr/>
          <a:lstStyle/>
          <a:p>
            <a:r>
              <a:rPr lang="en-US" sz="2200" dirty="0" smtClean="0"/>
              <a:t>DNNs are extremely promising in speech and vision tasks, though training time remains challenging</a:t>
            </a:r>
          </a:p>
          <a:p>
            <a:r>
              <a:rPr lang="en-US" sz="2200" dirty="0" smtClean="0"/>
              <a:t>Better hardware approaches</a:t>
            </a:r>
          </a:p>
          <a:p>
            <a:pPr lvl="1"/>
            <a:r>
              <a:rPr lang="en-US" dirty="0"/>
              <a:t> </a:t>
            </a:r>
            <a:r>
              <a:rPr lang="en-US" sz="2000" dirty="0" smtClean="0"/>
              <a:t>FPGAs</a:t>
            </a:r>
          </a:p>
          <a:p>
            <a:pPr lvl="1"/>
            <a:r>
              <a:rPr lang="en-US" sz="2000" dirty="0" smtClean="0"/>
              <a:t> training with multiple GPUs</a:t>
            </a:r>
          </a:p>
          <a:p>
            <a:r>
              <a:rPr lang="en-US" sz="2200" dirty="0" smtClean="0"/>
              <a:t>Better algorithms:</a:t>
            </a:r>
          </a:p>
          <a:p>
            <a:pPr lvl="1"/>
            <a:r>
              <a:rPr lang="en-US" dirty="0"/>
              <a:t> </a:t>
            </a:r>
            <a:r>
              <a:rPr lang="en-US" sz="2000" dirty="0" smtClean="0"/>
              <a:t>asynchronous SGD [J. Dean, NIPS 2012]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smtClean="0"/>
              <a:t>improving parallel matrix multiplication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smtClean="0"/>
              <a:t>parallelizing SGD using larger batch sizes [T.N. Sainath – NIPS Workshop 2012]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6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type="title"/>
          </p:nvPr>
        </p:nvSpPr>
        <p:spPr>
          <a:xfrm>
            <a:off x="152400" y="609600"/>
            <a:ext cx="8245475" cy="4984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103426" name="Rectangle 3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8007350" cy="46990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defRPr/>
            </a:pPr>
            <a:r>
              <a:rPr lang="en-US" sz="1800" b="1" dirty="0" smtClean="0"/>
              <a:t>DNNs for Acoustic Modeling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 sz="1500" dirty="0" smtClean="0"/>
              <a:t> G.E</a:t>
            </a:r>
            <a:r>
              <a:rPr lang="en-US" sz="1500" dirty="0"/>
              <a:t>. Hinton, L. Deng, D. Yu, G. Dahl, </a:t>
            </a:r>
            <a:r>
              <a:rPr lang="en-US" sz="1500" dirty="0" err="1"/>
              <a:t>A.Mohamed</a:t>
            </a:r>
            <a:r>
              <a:rPr lang="en-US" sz="1500" dirty="0"/>
              <a:t>, N. </a:t>
            </a:r>
            <a:r>
              <a:rPr lang="en-US" sz="1500" dirty="0" err="1"/>
              <a:t>Jaitly</a:t>
            </a:r>
            <a:r>
              <a:rPr lang="en-US" sz="1500" dirty="0"/>
              <a:t>, A. Senior, V. </a:t>
            </a:r>
            <a:r>
              <a:rPr lang="en-US" sz="1500" dirty="0" err="1"/>
              <a:t>Vanhoucke</a:t>
            </a:r>
            <a:r>
              <a:rPr lang="en-US" sz="1500" dirty="0"/>
              <a:t>, P. Nguyen, T.N. Sainath, and B. Kingsbury, “Deep Neural Networks for Acoustic Modeling in Speech Recognition,” IEEE Signal Processing Magazine, 29, November 2012. </a:t>
            </a:r>
            <a:endParaRPr lang="en-US" sz="1500" dirty="0" smtClean="0"/>
          </a:p>
          <a:p>
            <a:pPr eaLnBrk="1" hangingPunct="1">
              <a:lnSpc>
                <a:spcPct val="70000"/>
              </a:lnSpc>
              <a:defRPr/>
            </a:pPr>
            <a:r>
              <a:rPr lang="en-US" sz="1800" b="1" dirty="0" smtClean="0"/>
              <a:t>Low-rank matrix factorization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 sz="1600" dirty="0"/>
              <a:t> </a:t>
            </a:r>
            <a:r>
              <a:rPr lang="en-US" sz="1500" dirty="0" smtClean="0"/>
              <a:t>T.N. Sainath, B. Kingsbury, V. </a:t>
            </a:r>
            <a:r>
              <a:rPr lang="en-US" sz="1500" dirty="0" err="1" smtClean="0"/>
              <a:t>Sindhwani</a:t>
            </a:r>
            <a:r>
              <a:rPr lang="en-US" sz="1500" dirty="0" smtClean="0"/>
              <a:t>, E. </a:t>
            </a:r>
            <a:r>
              <a:rPr lang="en-US" sz="1500" dirty="0" err="1" smtClean="0"/>
              <a:t>Arisoy</a:t>
            </a:r>
            <a:r>
              <a:rPr lang="en-US" sz="1500" dirty="0" smtClean="0"/>
              <a:t>, B. </a:t>
            </a:r>
            <a:r>
              <a:rPr lang="en-US" sz="1500" dirty="0" err="1" smtClean="0"/>
              <a:t>Ramabhadran</a:t>
            </a:r>
            <a:r>
              <a:rPr lang="en-US" sz="1500" dirty="0" smtClean="0"/>
              <a:t>, “Low-Rank Matrix Factorization for Deep Belief Network Training with High-Dimensional Output Targets,” in Proc. ICASSP, 2013.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sz="1800" b="1" dirty="0" smtClean="0"/>
              <a:t>GPU</a:t>
            </a:r>
          </a:p>
          <a:p>
            <a:pPr lvl="1"/>
            <a:r>
              <a:rPr lang="en-US" sz="1600" dirty="0" smtClean="0"/>
              <a:t> </a:t>
            </a:r>
            <a:r>
              <a:rPr lang="en-US" sz="1500" dirty="0" smtClean="0"/>
              <a:t>G. </a:t>
            </a:r>
            <a:r>
              <a:rPr lang="en-US" sz="1500" dirty="0" err="1" smtClean="0"/>
              <a:t>Saon</a:t>
            </a:r>
            <a:r>
              <a:rPr lang="en-US" sz="1500" dirty="0" smtClean="0"/>
              <a:t> and H. </a:t>
            </a:r>
            <a:r>
              <a:rPr lang="en-US" sz="1500" dirty="0" err="1" smtClean="0"/>
              <a:t>Soltau</a:t>
            </a:r>
            <a:r>
              <a:rPr lang="en-US" sz="1500" dirty="0" smtClean="0"/>
              <a:t>, “A </a:t>
            </a:r>
            <a:r>
              <a:rPr lang="en-US" sz="1500" dirty="0"/>
              <a:t>comparison of </a:t>
            </a:r>
            <a:r>
              <a:rPr lang="en-US" sz="1500" dirty="0" smtClean="0"/>
              <a:t>Two </a:t>
            </a:r>
            <a:r>
              <a:rPr lang="en-US" sz="1500" dirty="0"/>
              <a:t>O</a:t>
            </a:r>
            <a:r>
              <a:rPr lang="en-US" sz="1500" dirty="0" smtClean="0"/>
              <a:t>ptimization </a:t>
            </a:r>
            <a:r>
              <a:rPr lang="en-US" sz="1500" dirty="0"/>
              <a:t>T</a:t>
            </a:r>
            <a:r>
              <a:rPr lang="en-US" sz="1500" dirty="0" smtClean="0"/>
              <a:t>echniques </a:t>
            </a:r>
            <a:r>
              <a:rPr lang="en-US" sz="1500" dirty="0"/>
              <a:t>for S</a:t>
            </a:r>
            <a:r>
              <a:rPr lang="en-US" sz="1500" dirty="0" smtClean="0"/>
              <a:t>equence Training </a:t>
            </a:r>
            <a:r>
              <a:rPr lang="en-US" sz="1500" dirty="0"/>
              <a:t>of </a:t>
            </a:r>
            <a:r>
              <a:rPr lang="en-US" sz="1500" dirty="0" smtClean="0"/>
              <a:t>Deep Neural Networks,” submitted to Proc. ICASSP 2014.</a:t>
            </a:r>
            <a:endParaRPr lang="en-US" sz="1500" dirty="0"/>
          </a:p>
          <a:p>
            <a:pPr eaLnBrk="1" hangingPunct="1">
              <a:lnSpc>
                <a:spcPct val="70000"/>
              </a:lnSpc>
              <a:defRPr/>
            </a:pPr>
            <a:r>
              <a:rPr lang="en-US" sz="1800" b="1" dirty="0" smtClean="0"/>
              <a:t>2nd order techniques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 sz="1500" dirty="0" smtClean="0"/>
              <a:t> J</a:t>
            </a:r>
            <a:r>
              <a:rPr lang="en-US" sz="1500" dirty="0"/>
              <a:t>. Martens, “Deep learning via Hessian-free optimization,” in </a:t>
            </a:r>
            <a:r>
              <a:rPr lang="en-US" sz="1500" i="1" dirty="0"/>
              <a:t>Proc. 27th Int. Conf. Machine learning</a:t>
            </a:r>
            <a:r>
              <a:rPr lang="en-US" sz="1500" dirty="0"/>
              <a:t>, 2010, pp. 735–742. 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 sz="1500" dirty="0" smtClean="0"/>
              <a:t> B. Kingsbury, T. N. Sainath, and H. </a:t>
            </a:r>
            <a:r>
              <a:rPr lang="en-US" sz="1500" dirty="0" err="1" smtClean="0"/>
              <a:t>Soltau</a:t>
            </a:r>
            <a:r>
              <a:rPr lang="en-US" sz="1500" dirty="0" smtClean="0"/>
              <a:t>, "Scalable Minimum Bayes Risk Training of Deep Neural Network Acoustic Models Using Distributed Hessian-free Optimization," in Proc. </a:t>
            </a:r>
            <a:r>
              <a:rPr lang="en-US" sz="1500" dirty="0" err="1" smtClean="0"/>
              <a:t>Interspeech</a:t>
            </a:r>
            <a:r>
              <a:rPr lang="en-US" sz="1500" dirty="0" smtClean="0"/>
              <a:t>, September 2012. 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 sz="1500" dirty="0" smtClean="0">
                <a:latin typeface="Arial" charset="0"/>
                <a:cs typeface="Arial" charset="0"/>
              </a:rPr>
              <a:t> T. N. Sainath, L. </a:t>
            </a:r>
            <a:r>
              <a:rPr lang="en-US" sz="1500" dirty="0" err="1" smtClean="0">
                <a:latin typeface="Arial" charset="0"/>
                <a:cs typeface="Arial" charset="0"/>
              </a:rPr>
              <a:t>Horesh</a:t>
            </a:r>
            <a:r>
              <a:rPr lang="en-US" sz="1500" dirty="0" smtClean="0">
                <a:latin typeface="Arial" charset="0"/>
                <a:cs typeface="Arial" charset="0"/>
              </a:rPr>
              <a:t>, B. Kingsbury, A. </a:t>
            </a:r>
            <a:r>
              <a:rPr lang="en-US" sz="1500" dirty="0" err="1" smtClean="0">
                <a:latin typeface="Arial" charset="0"/>
                <a:cs typeface="Arial" charset="0"/>
              </a:rPr>
              <a:t>Aravkin</a:t>
            </a:r>
            <a:r>
              <a:rPr lang="en-US" sz="1500" dirty="0" smtClean="0">
                <a:latin typeface="Arial" charset="0"/>
                <a:cs typeface="Arial" charset="0"/>
              </a:rPr>
              <a:t>, B. </a:t>
            </a:r>
            <a:r>
              <a:rPr lang="en-US" sz="1500" dirty="0" err="1" smtClean="0">
                <a:latin typeface="Arial" charset="0"/>
                <a:cs typeface="Arial" charset="0"/>
              </a:rPr>
              <a:t>Ramabhadran</a:t>
            </a:r>
            <a:r>
              <a:rPr lang="en-US" sz="1500" dirty="0" smtClean="0">
                <a:latin typeface="Arial" charset="0"/>
                <a:cs typeface="Arial" charset="0"/>
              </a:rPr>
              <a:t>, “Accelerating Hessian-Free Optimization for Deep Neural Networks by Implicit Preconditioning and Sampling,” in Proc. ASRU, 2013.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 sz="1500" dirty="0">
                <a:latin typeface="Arial" charset="0"/>
                <a:cs typeface="Arial" charset="0"/>
              </a:rPr>
              <a:t> </a:t>
            </a:r>
            <a:r>
              <a:rPr lang="en-US" sz="1500" dirty="0" smtClean="0">
                <a:latin typeface="Arial" charset="0"/>
                <a:cs typeface="Arial" charset="0"/>
              </a:rPr>
              <a:t>I. Chung, T. N. Sainath, B. </a:t>
            </a:r>
            <a:r>
              <a:rPr lang="en-US" sz="1500" dirty="0" err="1" smtClean="0">
                <a:latin typeface="Arial" charset="0"/>
                <a:cs typeface="Arial" charset="0"/>
              </a:rPr>
              <a:t>Ramabhadran</a:t>
            </a:r>
            <a:r>
              <a:rPr lang="en-US" sz="1500" dirty="0" smtClean="0">
                <a:latin typeface="Arial" charset="0"/>
                <a:cs typeface="Arial" charset="0"/>
              </a:rPr>
              <a:t>, M. </a:t>
            </a:r>
            <a:r>
              <a:rPr lang="en-US" sz="1500" dirty="0" err="1" smtClean="0">
                <a:latin typeface="Arial" charset="0"/>
                <a:cs typeface="Arial" charset="0"/>
              </a:rPr>
              <a:t>Picheny</a:t>
            </a:r>
            <a:r>
              <a:rPr lang="en-US" sz="1500" dirty="0" smtClean="0">
                <a:latin typeface="Arial" charset="0"/>
                <a:cs typeface="Arial" charset="0"/>
              </a:rPr>
              <a:t>, J. Gunnels, V. </a:t>
            </a:r>
            <a:r>
              <a:rPr lang="en-US" sz="1500" dirty="0" err="1" smtClean="0">
                <a:latin typeface="Arial" charset="0"/>
                <a:cs typeface="Arial" charset="0"/>
              </a:rPr>
              <a:t>Austel</a:t>
            </a:r>
            <a:r>
              <a:rPr lang="en-US" sz="1500" dirty="0" smtClean="0">
                <a:latin typeface="Arial" charset="0"/>
                <a:cs typeface="Arial" charset="0"/>
              </a:rPr>
              <a:t>, U. </a:t>
            </a:r>
            <a:r>
              <a:rPr lang="en-US" sz="1500" dirty="0" err="1" smtClean="0">
                <a:latin typeface="Arial" charset="0"/>
                <a:cs typeface="Arial" charset="0"/>
              </a:rPr>
              <a:t>Chaudhari</a:t>
            </a:r>
            <a:r>
              <a:rPr lang="en-US" sz="1500" dirty="0" smtClean="0">
                <a:latin typeface="Arial" charset="0"/>
                <a:cs typeface="Arial" charset="0"/>
              </a:rPr>
              <a:t>, B. Kingsbury, “Parallel Deep Neural Network Training for Big Data on Blue Gene/Q,” submitted to HPC, 2014.</a:t>
            </a:r>
            <a:endParaRPr lang="en-US" sz="1500" dirty="0">
              <a:latin typeface="Arial" charset="0"/>
              <a:cs typeface="Arial" charset="0"/>
            </a:endParaRPr>
          </a:p>
          <a:p>
            <a:pPr lvl="1" eaLnBrk="1" hangingPunct="1">
              <a:lnSpc>
                <a:spcPct val="70000"/>
              </a:lnSpc>
              <a:defRPr/>
            </a:pP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53988" y="6500813"/>
            <a:ext cx="1006475" cy="320675"/>
          </a:xfrm>
        </p:spPr>
        <p:txBody>
          <a:bodyPr/>
          <a:lstStyle/>
          <a:p>
            <a:pPr>
              <a:defRPr/>
            </a:pPr>
            <a:fld id="{3AFD1B7A-636B-3C48-9215-668E5B178C3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500813"/>
            <a:ext cx="4191000" cy="246062"/>
          </a:xfrm>
        </p:spPr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456238" y="6500813"/>
            <a:ext cx="1946275" cy="246062"/>
          </a:xfrm>
        </p:spPr>
        <p:txBody>
          <a:bodyPr/>
          <a:lstStyle/>
          <a:p>
            <a:pPr>
              <a:defRPr/>
            </a:pPr>
            <a:fld id="{447B70E3-10AD-354E-86DB-9667A3F35E64}" type="datetime1">
              <a:rPr lang="en-US" smtClean="0"/>
              <a:pPr>
                <a:defRPr/>
              </a:pPr>
              <a:t>1/12/15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6CF3-20C7-3B40-BC85-CF076631BD1C}" type="slidenum">
              <a:rPr lang="en-US"/>
              <a:pPr/>
              <a:t>5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AE67131-E21E-2648-AD62-F44C27BB3014}" type="datetime1">
              <a:rPr lang="en-US"/>
              <a:pPr/>
              <a:t>1/12/15</a:t>
            </a:fld>
            <a:endParaRPr lang="en-US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117764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685800" y="1600200"/>
            <a:ext cx="3962400" cy="3902075"/>
          </a:xfrm>
        </p:spPr>
        <p:txBody>
          <a:bodyPr/>
          <a:lstStyle/>
          <a:p>
            <a:r>
              <a:rPr lang="en-US" sz="1800" dirty="0"/>
              <a:t>Create </a:t>
            </a:r>
            <a:r>
              <a:rPr lang="en-US" sz="1800" dirty="0" smtClean="0"/>
              <a:t>an MLP with </a:t>
            </a:r>
            <a:r>
              <a:rPr lang="en-US" sz="1800" dirty="0"/>
              <a:t>outputs being # of sub-word </a:t>
            </a:r>
            <a:r>
              <a:rPr lang="en-US" sz="1800" dirty="0" smtClean="0"/>
              <a:t>units</a:t>
            </a:r>
          </a:p>
          <a:p>
            <a:r>
              <a:rPr lang="en-US" sz="1800" dirty="0" smtClean="0"/>
              <a:t>MLP outputs are </a:t>
            </a:r>
            <a:r>
              <a:rPr lang="en-US" sz="1800" i="1" dirty="0" smtClean="0"/>
              <a:t>P(</a:t>
            </a:r>
            <a:r>
              <a:rPr lang="en-US" sz="1800" i="1" dirty="0" err="1" smtClean="0"/>
              <a:t>class|input</a:t>
            </a:r>
            <a:r>
              <a:rPr lang="en-US" sz="1800" i="1" dirty="0" smtClean="0"/>
              <a:t>)</a:t>
            </a:r>
            <a:endParaRPr lang="en-US" sz="1800" i="1" dirty="0"/>
          </a:p>
          <a:p>
            <a:r>
              <a:rPr lang="en-US" sz="1800" dirty="0" smtClean="0"/>
              <a:t>MLP </a:t>
            </a:r>
            <a:r>
              <a:rPr lang="en-US" sz="1800" dirty="0"/>
              <a:t>output </a:t>
            </a:r>
            <a:r>
              <a:rPr lang="en-US" sz="1800" dirty="0" smtClean="0"/>
              <a:t>probabilities </a:t>
            </a:r>
            <a:r>
              <a:rPr lang="en-US" sz="1800" dirty="0"/>
              <a:t>are used for the acoustic model scores</a:t>
            </a:r>
          </a:p>
        </p:txBody>
      </p:sp>
      <p:sp>
        <p:nvSpPr>
          <p:cNvPr id="117765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648200" y="1600200"/>
            <a:ext cx="4189412" cy="3902075"/>
          </a:xfrm>
        </p:spPr>
        <p:txBody>
          <a:bodyPr/>
          <a:lstStyle/>
          <a:p>
            <a:r>
              <a:rPr lang="en-US" sz="1800" dirty="0"/>
              <a:t>Multi-Layer </a:t>
            </a:r>
            <a:r>
              <a:rPr lang="en-US" sz="1800" dirty="0" err="1"/>
              <a:t>Perceptrons</a:t>
            </a:r>
            <a:r>
              <a:rPr lang="en-US" sz="1800" dirty="0"/>
              <a:t> [Morgan, 1993]</a:t>
            </a:r>
          </a:p>
          <a:p>
            <a:pPr lvl="1"/>
            <a:r>
              <a:rPr lang="en-US" sz="1800" dirty="0"/>
              <a:t> </a:t>
            </a:r>
            <a:r>
              <a:rPr lang="en-US" sz="1600" dirty="0" smtClean="0"/>
              <a:t>typically looked at shallow networks with few output targets, as it is easy to get stuck in local optima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did not outperform GMM/HMM systems</a:t>
            </a:r>
          </a:p>
          <a:p>
            <a:r>
              <a:rPr lang="en-US" sz="1800" dirty="0" smtClean="0"/>
              <a:t>Deep Neural </a:t>
            </a:r>
            <a:r>
              <a:rPr lang="en-US" sz="1800" dirty="0"/>
              <a:t>Networks [Hinton, 2006]</a:t>
            </a:r>
          </a:p>
          <a:p>
            <a:pPr lvl="1"/>
            <a:r>
              <a:rPr lang="en-US" sz="1800" dirty="0"/>
              <a:t> </a:t>
            </a:r>
            <a:r>
              <a:rPr lang="en-US" sz="1600" dirty="0"/>
              <a:t>Look at pre-training </a:t>
            </a:r>
            <a:r>
              <a:rPr lang="en-US" sz="1600" dirty="0" smtClean="0"/>
              <a:t>MLP </a:t>
            </a:r>
            <a:r>
              <a:rPr lang="en-US" sz="1600" dirty="0"/>
              <a:t>weights in an unsupervised fashion</a:t>
            </a:r>
          </a:p>
          <a:p>
            <a:pPr lvl="1"/>
            <a:r>
              <a:rPr lang="en-US" sz="1600" dirty="0"/>
              <a:t> address problems with MLPs and encourage deeper </a:t>
            </a:r>
            <a:r>
              <a:rPr lang="en-US" sz="1600" dirty="0" smtClean="0"/>
              <a:t>networks with more output targets</a:t>
            </a:r>
            <a:endParaRPr lang="en-US" sz="1600" dirty="0"/>
          </a:p>
          <a:p>
            <a:endParaRPr lang="en-US" sz="1800" dirty="0"/>
          </a:p>
        </p:txBody>
      </p:sp>
      <p:pic>
        <p:nvPicPr>
          <p:cNvPr id="117827" name="Picture 67" descr="n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0"/>
            <a:ext cx="40290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2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FE355-77CC-1F43-9842-E98D90855068}" type="slidenum">
              <a:rPr lang="en-US"/>
              <a:pPr/>
              <a:t>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C904146-4F58-5E41-8FF6-5F1B7A85074A}" type="datetime1">
              <a:rPr lang="en-US"/>
              <a:pPr/>
              <a:t>1/12/15</a:t>
            </a:fld>
            <a:endParaRPr lang="en-US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Deepness?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5575" cy="3902075"/>
          </a:xfrm>
        </p:spPr>
        <p:txBody>
          <a:bodyPr/>
          <a:lstStyle/>
          <a:p>
            <a:r>
              <a:rPr lang="en-US" altLang="zh-CN" sz="2000">
                <a:ea typeface="SimSun" charset="0"/>
                <a:cs typeface="SimSun" charset="0"/>
              </a:rPr>
              <a:t>Deep architectures with multiple hidden layers can learn more higher-level, abstract representations of the input.</a:t>
            </a:r>
            <a:endParaRPr lang="en-US" sz="2000"/>
          </a:p>
        </p:txBody>
      </p:sp>
      <p:pic>
        <p:nvPicPr>
          <p:cNvPr id="133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86000"/>
            <a:ext cx="2616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558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FDA23-DFB1-A344-9E40-5D240E96AA8C}" type="slidenum">
              <a:rPr lang="en-US"/>
              <a:pPr/>
              <a:t>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206F8BD-99B1-D543-9656-D1F2759A2905}" type="datetime1">
              <a:rPr lang="en-US"/>
              <a:pPr/>
              <a:t>1/12/15</a:t>
            </a:fld>
            <a:endParaRPr lang="en-US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 smtClean="0"/>
              <a:t>DNNs</a:t>
            </a:r>
            <a:endParaRPr lang="en-US" dirty="0"/>
          </a:p>
        </p:txBody>
      </p:sp>
      <p:sp>
        <p:nvSpPr>
          <p:cNvPr id="119812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685800" y="1524000"/>
            <a:ext cx="4038600" cy="2490788"/>
          </a:xfrm>
        </p:spPr>
        <p:txBody>
          <a:bodyPr/>
          <a:lstStyle/>
          <a:p>
            <a:r>
              <a:rPr lang="en-US" sz="1800" dirty="0" smtClean="0"/>
              <a:t>First, (optionally) pre</a:t>
            </a:r>
            <a:r>
              <a:rPr lang="en-US" sz="1800" dirty="0"/>
              <a:t>-train weights in each layer</a:t>
            </a:r>
          </a:p>
          <a:p>
            <a:r>
              <a:rPr lang="en-US" sz="1800" dirty="0" smtClean="0"/>
              <a:t>Second, fine-tuning via </a:t>
            </a:r>
            <a:r>
              <a:rPr lang="en-US" sz="1800" dirty="0" err="1" smtClean="0"/>
              <a:t>backpropagation</a:t>
            </a:r>
            <a:r>
              <a:rPr lang="en-US" sz="1800" dirty="0" smtClean="0"/>
              <a:t> retunes weights by minimizing loss between target and hypothesized classes </a:t>
            </a:r>
            <a:endParaRPr lang="en-US" sz="1800" dirty="0"/>
          </a:p>
        </p:txBody>
      </p:sp>
      <p:graphicFrame>
        <p:nvGraphicFramePr>
          <p:cNvPr id="119814" name="Object 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476192460"/>
              </p:ext>
            </p:extLst>
          </p:nvPr>
        </p:nvGraphicFramePr>
        <p:xfrm>
          <a:off x="4648200" y="533400"/>
          <a:ext cx="4395082" cy="329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60" name="Acrobat Document" r:id="rId3" imgW="6642000" imgH="4973400" progId="AcroExch.Document.7">
                  <p:embed/>
                </p:oleObj>
              </mc:Choice>
              <mc:Fallback>
                <p:oleObj name="Acrobat Document" r:id="rId3" imgW="6642000" imgH="4973400" progId="AcroExch.Document.7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33400"/>
                        <a:ext cx="4395082" cy="32905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7" name="Rectangle 9"/>
          <p:cNvSpPr>
            <a:spLocks noGrp="1" noChangeArrowheads="1"/>
          </p:cNvSpPr>
          <p:nvPr>
            <p:ph sz="quarter" idx="3"/>
          </p:nvPr>
        </p:nvSpPr>
        <p:spPr>
          <a:xfrm>
            <a:off x="609600" y="3505200"/>
            <a:ext cx="7772400" cy="2743200"/>
          </a:xfrm>
        </p:spPr>
        <p:txBody>
          <a:bodyPr/>
          <a:lstStyle/>
          <a:p>
            <a:r>
              <a:rPr lang="en-US" sz="1800" dirty="0"/>
              <a:t>Two-stages to fine-tuning for speech recognition problems:</a:t>
            </a:r>
          </a:p>
          <a:p>
            <a:pPr lvl="1"/>
            <a:r>
              <a:rPr lang="en-US" sz="1800" dirty="0"/>
              <a:t> Frame-level cross-entropy objective (CE) function </a:t>
            </a:r>
          </a:p>
          <a:p>
            <a:pPr lvl="1"/>
            <a:r>
              <a:rPr lang="en-US" sz="1800" dirty="0"/>
              <a:t> Sequence-level Minimum Bayes Risk (</a:t>
            </a:r>
            <a:r>
              <a:rPr lang="en-US" sz="1800" dirty="0" err="1"/>
              <a:t>sMBR</a:t>
            </a:r>
            <a:r>
              <a:rPr lang="en-US" sz="1800" dirty="0"/>
              <a:t>) objective function [Kingsbury, 2009]</a:t>
            </a:r>
          </a:p>
          <a:p>
            <a:r>
              <a:rPr lang="en-US" sz="1800" dirty="0" smtClean="0"/>
              <a:t>Challenges with DNN </a:t>
            </a:r>
            <a:r>
              <a:rPr lang="en-US" sz="1800" dirty="0"/>
              <a:t>training include </a:t>
            </a:r>
            <a:r>
              <a:rPr lang="en-US" sz="1800" dirty="0" smtClean="0"/>
              <a:t>a </a:t>
            </a:r>
            <a:r>
              <a:rPr lang="en-US" sz="1800" dirty="0"/>
              <a:t>non-convex </a:t>
            </a:r>
            <a:r>
              <a:rPr lang="en-US" sz="1800" dirty="0" smtClean="0"/>
              <a:t>objective function and a large </a:t>
            </a:r>
            <a:r>
              <a:rPr lang="en-US" sz="1800" dirty="0"/>
              <a:t>number of network </a:t>
            </a:r>
            <a:r>
              <a:rPr lang="en-US" sz="1800" dirty="0" smtClean="0"/>
              <a:t>parameters</a:t>
            </a:r>
          </a:p>
          <a:p>
            <a:r>
              <a:rPr lang="en-US" sz="1800" dirty="0" smtClean="0"/>
              <a:t>Training </a:t>
            </a:r>
            <a:r>
              <a:rPr lang="en-US" sz="1800" dirty="0"/>
              <a:t>can be done via stochastic gradient descent (SGD), serially on one machine, or via data-parallel 2</a:t>
            </a:r>
            <a:r>
              <a:rPr lang="en-US" sz="1800" baseline="30000" dirty="0"/>
              <a:t>nd</a:t>
            </a:r>
            <a:r>
              <a:rPr lang="en-US" sz="1800" dirty="0"/>
              <a:t> order methods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068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F4105-FB25-9843-862C-EB2F08BDCCF6}" type="slidenum">
              <a:rPr lang="en-US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Tara N. Sainath – DNN Research at IBM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80DFF7-543E-864D-AEC1-5DD095152EC8}" type="datetime1">
              <a:rPr lang="en-US"/>
              <a:pPr/>
              <a:t>1/12/15</a:t>
            </a:fld>
            <a:endParaRPr lang="en-US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DNN </a:t>
            </a:r>
            <a:r>
              <a:rPr lang="en-US" dirty="0"/>
              <a:t>Architecture for Speech Tasks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1776413"/>
            <a:ext cx="5181600" cy="4319587"/>
          </a:xfrm>
        </p:spPr>
        <p:txBody>
          <a:bodyPr/>
          <a:lstStyle/>
          <a:p>
            <a:r>
              <a:rPr lang="en-US" sz="2000" dirty="0"/>
              <a:t>We use the following architecture</a:t>
            </a:r>
          </a:p>
          <a:p>
            <a:pPr lvl="1"/>
            <a:r>
              <a:rPr lang="en-US" sz="2000" dirty="0"/>
              <a:t> 6-7 hidden layers</a:t>
            </a:r>
          </a:p>
          <a:p>
            <a:pPr lvl="1"/>
            <a:r>
              <a:rPr lang="en-US" sz="2000" dirty="0"/>
              <a:t> 1,024 – 2,048 hidden units</a:t>
            </a:r>
          </a:p>
          <a:p>
            <a:pPr lvl="1"/>
            <a:r>
              <a:rPr lang="en-US" sz="2000" dirty="0"/>
              <a:t> 4,000 – 9,000 output targets</a:t>
            </a:r>
          </a:p>
          <a:p>
            <a:r>
              <a:rPr lang="en-US" sz="2000" dirty="0"/>
              <a:t>This amounts to anywhere between 8-40 million parameters</a:t>
            </a:r>
            <a:r>
              <a:rPr lang="en-US" sz="2000" dirty="0" smtClean="0"/>
              <a:t>!</a:t>
            </a:r>
          </a:p>
          <a:p>
            <a:r>
              <a:rPr lang="en-US" sz="2000" dirty="0" smtClean="0"/>
              <a:t>Each weight update involves a large number of dense matrix multiplications:</a:t>
            </a:r>
          </a:p>
          <a:p>
            <a:pPr lvl="1"/>
            <a:r>
              <a:rPr lang="en-US" sz="1800" dirty="0" smtClean="0"/>
              <a:t> propagating the input forward</a:t>
            </a:r>
          </a:p>
          <a:p>
            <a:pPr lvl="1"/>
            <a:r>
              <a:rPr lang="en-US" sz="1800" dirty="0"/>
              <a:t> </a:t>
            </a:r>
            <a:r>
              <a:rPr lang="en-US" sz="1800" dirty="0" smtClean="0"/>
              <a:t>computing the gradient</a:t>
            </a:r>
          </a:p>
          <a:p>
            <a:pPr lvl="1"/>
            <a:r>
              <a:rPr lang="en-US" sz="1800" dirty="0"/>
              <a:t> </a:t>
            </a:r>
            <a:r>
              <a:rPr lang="en-US" sz="1800" dirty="0" smtClean="0"/>
              <a:t>propagating the gradient backward</a:t>
            </a:r>
            <a:endParaRPr lang="en-US" sz="1800" dirty="0"/>
          </a:p>
        </p:txBody>
      </p:sp>
      <p:pic>
        <p:nvPicPr>
          <p:cNvPr id="7" name="Picture 50" descr="n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685800"/>
            <a:ext cx="121602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41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Deep Neural Networks for Speech Recognition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447800"/>
            <a:ext cx="7775575" cy="2109787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222222"/>
                </a:solidFill>
                <a:latin typeface="Arial" charset="0"/>
                <a:cs typeface="Arial" charset="0"/>
              </a:rPr>
              <a:t>DNN </a:t>
            </a:r>
            <a:r>
              <a:rPr lang="en-US" sz="2000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acoustic </a:t>
            </a:r>
            <a:r>
              <a:rPr lang="en-US" sz="2000" dirty="0">
                <a:solidFill>
                  <a:srgbClr val="222222"/>
                </a:solidFill>
                <a:latin typeface="Arial" charset="0"/>
                <a:cs typeface="Arial" charset="0"/>
              </a:rPr>
              <a:t>m</a:t>
            </a:r>
            <a:r>
              <a:rPr lang="en-US" sz="2000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odels </a:t>
            </a:r>
            <a:r>
              <a:rPr lang="en-US" sz="2000" dirty="0">
                <a:solidFill>
                  <a:srgbClr val="222222"/>
                </a:solidFill>
                <a:latin typeface="Arial" charset="0"/>
                <a:cs typeface="Arial" charset="0"/>
              </a:rPr>
              <a:t>have shown tremendous success over the past few years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222222"/>
                </a:solidFill>
                <a:latin typeface="Arial" charset="0"/>
                <a:cs typeface="Arial" charset="0"/>
              </a:rPr>
              <a:t>DNNs provide between a </a:t>
            </a:r>
            <a:r>
              <a:rPr lang="en-US" sz="2000" dirty="0">
                <a:solidFill>
                  <a:srgbClr val="FF0000"/>
                </a:solidFill>
                <a:latin typeface="Arial" charset="0"/>
                <a:cs typeface="Arial" charset="0"/>
              </a:rPr>
              <a:t>18-27% relative improvement </a:t>
            </a:r>
            <a:r>
              <a:rPr lang="en-US" sz="2000" dirty="0">
                <a:solidFill>
                  <a:srgbClr val="222222"/>
                </a:solidFill>
                <a:latin typeface="Arial" charset="0"/>
                <a:cs typeface="Arial" charset="0"/>
              </a:rPr>
              <a:t>in word error rate over our state-of-the-art speaker-adapted, discriminatively-trained GMM/HMM systems across a variety of tasks and </a:t>
            </a:r>
            <a:r>
              <a:rPr lang="en-US" sz="2000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languages</a:t>
            </a:r>
            <a:endParaRPr lang="en-US" sz="2000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FD9717-75EE-4144-8395-4EE949D2687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Tara N. Sainath – DNN Research at IBM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6A1A439-B52A-734D-8F28-98E0AF761138}" type="datetime1">
              <a:rPr lang="en-US" smtClean="0"/>
              <a:pPr>
                <a:defRPr/>
              </a:pPr>
              <a:t>1/12/15</a:t>
            </a:fld>
            <a:endParaRPr lang="en-US"/>
          </a:p>
        </p:txBody>
      </p:sp>
      <p:graphicFrame>
        <p:nvGraphicFramePr>
          <p:cNvPr id="10" name="Group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79458"/>
              </p:ext>
            </p:extLst>
          </p:nvPr>
        </p:nvGraphicFramePr>
        <p:xfrm>
          <a:off x="1066800" y="3733800"/>
          <a:ext cx="7146325" cy="243064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52600"/>
                <a:gridCol w="1371600"/>
                <a:gridCol w="1890713"/>
                <a:gridCol w="2131412"/>
              </a:tblGrid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50 Hour Broadcast News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300 Hour Conversational Telephony</a:t>
                      </a: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430 Hour English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Broadcast News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</a:tr>
              <a:tr h="420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GMM/HMM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18.8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14.3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16.0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</a:tr>
              <a:tr h="3953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CNN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15.4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10.4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12.7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</a:tr>
              <a:tr h="7001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 Relative Improvement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Pct val="60000"/>
                        <a:buFont typeface="Lucida Grande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18.1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27.3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20.1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5" marB="45725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41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IZE" val="10"/>
  <p:tag name="PREAMBLE" val="\documentclass{article}&#10;\pagestyle{empty}&#10;\usepackage{xspace,amssymb,amsfonts,amsmath}&#10;\usepackage{color}&#10;\usepackage{TeX4PPT}&#10;"/>
  <p:tag name="MAGPC" val="200"/>
</p:tagLst>
</file>

<file path=ppt/theme/theme1.xml><?xml version="1.0" encoding="utf-8"?>
<a:theme xmlns:a="http://schemas.openxmlformats.org/drawingml/2006/main" name="BluePearlBasic">
  <a:themeElements>
    <a:clrScheme name="BluePearlBasic 1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0909F9"/>
      </a:hlink>
      <a:folHlink>
        <a:srgbClr val="D18213"/>
      </a:folHlink>
    </a:clrScheme>
    <a:fontScheme name="BluePearlBasic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BluePearlBasic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0909F9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BluePearlBasic</Template>
  <TotalTime>17256</TotalTime>
  <Words>4114</Words>
  <Application>Microsoft Macintosh PowerPoint</Application>
  <PresentationFormat>On-screen Show (4:3)</PresentationFormat>
  <Paragraphs>673</Paragraphs>
  <Slides>46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BluePearlBasic</vt:lpstr>
      <vt:lpstr>Document</vt:lpstr>
      <vt:lpstr>Acrobat Document</vt:lpstr>
      <vt:lpstr>Techniques for Improving Training Time of Deep Neural Networks with Applications to Speech Recognition</vt:lpstr>
      <vt:lpstr>Outline</vt:lpstr>
      <vt:lpstr>Speech Recognition Problem</vt:lpstr>
      <vt:lpstr>Acoustic Modeling for Speech Recognition</vt:lpstr>
      <vt:lpstr>Multi-layer Perceptrons</vt:lpstr>
      <vt:lpstr>Why Deepness?</vt:lpstr>
      <vt:lpstr>Training DNNs</vt:lpstr>
      <vt:lpstr>DNN Architecture for Speech Tasks</vt:lpstr>
      <vt:lpstr>Deep Neural Networks for Speech Recognition</vt:lpstr>
      <vt:lpstr>Historical Performance in Speech Recognition </vt:lpstr>
      <vt:lpstr>Challenges in Training Time</vt:lpstr>
      <vt:lpstr>Outline</vt:lpstr>
      <vt:lpstr>Motivation</vt:lpstr>
      <vt:lpstr>Motivation</vt:lpstr>
      <vt:lpstr>Motivation</vt:lpstr>
      <vt:lpstr>Rank Factorization</vt:lpstr>
      <vt:lpstr>Low-Rank Algorithm</vt:lpstr>
      <vt:lpstr>Low-Rank for  Cross-Entropy Training</vt:lpstr>
      <vt:lpstr>Analysis of Low-Rank Layer</vt:lpstr>
      <vt:lpstr>Low-Rank for Larger Broadcast News Task</vt:lpstr>
      <vt:lpstr>Low-Rank for Larger Switchboard Task</vt:lpstr>
      <vt:lpstr>Outline</vt:lpstr>
      <vt:lpstr>Stochastic Gradient Descent (SGD)</vt:lpstr>
      <vt:lpstr>GPU training</vt:lpstr>
      <vt:lpstr>Outline</vt:lpstr>
      <vt:lpstr>2nd Order Optimization</vt:lpstr>
      <vt:lpstr>Using CG with DNNs</vt:lpstr>
      <vt:lpstr>Distributed Implementation</vt:lpstr>
      <vt:lpstr>HF vs. SGD, Cross-Entropy</vt:lpstr>
      <vt:lpstr>HF vs. SGD: Performance and Training Time</vt:lpstr>
      <vt:lpstr>Outline</vt:lpstr>
      <vt:lpstr>Training Time Dominated by Conjugate Gradient</vt:lpstr>
      <vt:lpstr>Pre-conditioning</vt:lpstr>
      <vt:lpstr>L-BFGS for Preconditioning</vt:lpstr>
      <vt:lpstr>Speedups with Pre-conditioning</vt:lpstr>
      <vt:lpstr>Sampling Gradient and Conjugate Gradient</vt:lpstr>
      <vt:lpstr>Sampling Approach</vt:lpstr>
      <vt:lpstr>Sampling Results</vt:lpstr>
      <vt:lpstr>Results</vt:lpstr>
      <vt:lpstr>Outline</vt:lpstr>
      <vt:lpstr>Motivation</vt:lpstr>
      <vt:lpstr>Blue Gene/Q Architecture</vt:lpstr>
      <vt:lpstr>Overall Speedups with BG/Q</vt:lpstr>
      <vt:lpstr>Outline</vt:lpstr>
      <vt:lpstr>Future Directions</vt:lpstr>
      <vt:lpstr>References</vt:lpstr>
    </vt:vector>
  </TitlesOfParts>
  <Manager>Sam Lin, Palisades, New York</Manager>
  <Company>IBM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Blue Pearl Basic template</dc:title>
  <dc:creator>IBM_USER</dc:creator>
  <dc:description>Blue Onyx Deluxe, Blue Pearl Deluxe:  Generally for "customer-facing" presentations_x000d_
-  Blue Pearl Deluxe is useful for one-on-one laptop presentations and for easy printing.  Textures on the opening screen carry through the blue bands on text slides._x000d_
-  Blue Onyx Deluxe relies heavily on black for maximum contrast, particularly in projection._x000d_
Blue Onyx Basic, Blue Pearl Basic:  Intended for basic internal presentations.  May also be used for customers._x000d_
-  Blue Onyx Basic uses black throughout for maximum contrast, particularly in projection._x000d_
-  Blue Pearl Basic works well for one-on-one laptop presentations and makes printing easy._x000d_
</dc:description>
  <cp:lastModifiedBy>Vijay Saraswat</cp:lastModifiedBy>
  <cp:revision>933</cp:revision>
  <dcterms:created xsi:type="dcterms:W3CDTF">2006-07-06T17:40:47Z</dcterms:created>
  <dcterms:modified xsi:type="dcterms:W3CDTF">2015-01-14T15:10:20Z</dcterms:modified>
</cp:coreProperties>
</file>